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60" r:id="rId3"/>
  </p:sldMasterIdLst>
  <p:notesMasterIdLst>
    <p:notesMasterId r:id="rId7"/>
  </p:notesMasterIdLst>
  <p:handoutMasterIdLst>
    <p:handoutMasterId r:id="rId38"/>
  </p:handoutMasterIdLst>
  <p:sldIdLst>
    <p:sldId id="256" r:id="rId4"/>
    <p:sldId id="751" r:id="rId5"/>
    <p:sldId id="279" r:id="rId6"/>
    <p:sldId id="759" r:id="rId8"/>
    <p:sldId id="760" r:id="rId9"/>
    <p:sldId id="912" r:id="rId10"/>
    <p:sldId id="781" r:id="rId11"/>
    <p:sldId id="888" r:id="rId12"/>
    <p:sldId id="925" r:id="rId13"/>
    <p:sldId id="889" r:id="rId14"/>
    <p:sldId id="871" r:id="rId15"/>
    <p:sldId id="926" r:id="rId16"/>
    <p:sldId id="891" r:id="rId17"/>
    <p:sldId id="919" r:id="rId18"/>
    <p:sldId id="920" r:id="rId19"/>
    <p:sldId id="921" r:id="rId20"/>
    <p:sldId id="922" r:id="rId21"/>
    <p:sldId id="927" r:id="rId22"/>
    <p:sldId id="929" r:id="rId23"/>
    <p:sldId id="930" r:id="rId24"/>
    <p:sldId id="931" r:id="rId25"/>
    <p:sldId id="932" r:id="rId26"/>
    <p:sldId id="933" r:id="rId27"/>
    <p:sldId id="934" r:id="rId28"/>
    <p:sldId id="935" r:id="rId29"/>
    <p:sldId id="936" r:id="rId30"/>
    <p:sldId id="937" r:id="rId31"/>
    <p:sldId id="938" r:id="rId32"/>
    <p:sldId id="939" r:id="rId33"/>
    <p:sldId id="940" r:id="rId34"/>
    <p:sldId id="941" r:id="rId35"/>
    <p:sldId id="942" r:id="rId36"/>
    <p:sldId id="270" r:id="rId37"/>
  </p:sldIdLst>
  <p:sldSz cx="12192000" cy="6858000"/>
  <p:notesSz cx="7103745" cy="10234295"/>
  <p:embeddedFontLst>
    <p:embeddedFont>
      <p:font typeface="黑体" panose="02010609060101010101" charset="-122"/>
      <p:regular r:id="rId43"/>
    </p:embeddedFont>
    <p:embeddedFont>
      <p:font typeface="微软雅黑" panose="020B0503020204020204" charset="-122"/>
      <p:regular r:id="rId44"/>
    </p:embeddedFont>
    <p:embeddedFont>
      <p:font typeface="华文细黑" panose="02010600040101010101" charset="-122"/>
      <p:regular r:id="rId45"/>
    </p:embeddedFont>
    <p:embeddedFont>
      <p:font typeface="Calibri" panose="020F0502020204030204" pitchFamily="34" charset="0"/>
      <p:regular r:id="rId46"/>
      <p:bold r:id="rId47"/>
      <p:italic r:id="rId48"/>
      <p:boldItalic r:id="rId4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1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作者" initials="作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AE3F3"/>
    <a:srgbClr val="F3B96D"/>
    <a:srgbClr val="8EC0B9"/>
    <a:srgbClr val="2E75B6"/>
    <a:srgbClr val="CCCC9F"/>
    <a:srgbClr val="DB4105"/>
    <a:srgbClr val="5A84AF"/>
    <a:srgbClr val="E4EDF4"/>
    <a:srgbClr val="7ACA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 showGuides="1">
      <p:cViewPr>
        <p:scale>
          <a:sx n="66" d="100"/>
          <a:sy n="66" d="100"/>
        </p:scale>
        <p:origin x="-1044" y="-594"/>
      </p:cViewPr>
      <p:guideLst>
        <p:guide orient="horz" pos="2181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9" Type="http://schemas.openxmlformats.org/officeDocument/2006/relationships/font" Target="fonts/font7.fntdata"/><Relationship Id="rId48" Type="http://schemas.openxmlformats.org/officeDocument/2006/relationships/font" Target="fonts/font6.fntdata"/><Relationship Id="rId47" Type="http://schemas.openxmlformats.org/officeDocument/2006/relationships/font" Target="fonts/font5.fntdata"/><Relationship Id="rId46" Type="http://schemas.openxmlformats.org/officeDocument/2006/relationships/font" Target="fonts/font4.fntdata"/><Relationship Id="rId45" Type="http://schemas.openxmlformats.org/officeDocument/2006/relationships/font" Target="fonts/font3.fntdata"/><Relationship Id="rId44" Type="http://schemas.openxmlformats.org/officeDocument/2006/relationships/font" Target="fonts/font2.fntdata"/><Relationship Id="rId43" Type="http://schemas.openxmlformats.org/officeDocument/2006/relationships/font" Target="fonts/font1.fntdata"/><Relationship Id="rId42" Type="http://schemas.openxmlformats.org/officeDocument/2006/relationships/commentAuthors" Target="commentAuthors.xml"/><Relationship Id="rId41" Type="http://schemas.openxmlformats.org/officeDocument/2006/relationships/tableStyles" Target="tableStyles.xml"/><Relationship Id="rId40" Type="http://schemas.openxmlformats.org/officeDocument/2006/relationships/viewProps" Target="viewProps.xml"/><Relationship Id="rId4" Type="http://schemas.openxmlformats.org/officeDocument/2006/relationships/slide" Target="slides/slide1.xml"/><Relationship Id="rId39" Type="http://schemas.openxmlformats.org/officeDocument/2006/relationships/presProps" Target="presProps.xml"/><Relationship Id="rId38" Type="http://schemas.openxmlformats.org/officeDocument/2006/relationships/handoutMaster" Target="handoutMasters/handoutMaster1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>
                <a:ea typeface="黑体" panose="02010609060101010101" charset="-122"/>
              </a:rPr>
            </a:fld>
            <a:endParaRPr lang="zh-CN" altLang="en-US">
              <a:ea typeface="黑体" panose="02010609060101010101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>
                <a:ea typeface="黑体" panose="02010609060101010101" charset="-122"/>
              </a:rPr>
            </a:fld>
            <a:endParaRPr lang="zh-CN" altLang="en-US">
              <a:ea typeface="黑体" panose="0201060906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黑体" panose="02010609060101010101" charset="-122"/>
        <a:ea typeface="黑体" panose="02010609060101010101" charset="-122"/>
        <a:cs typeface="黑体" panose="02010609060101010101" charset="-122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黑体" panose="02010609060101010101" charset="-122"/>
        <a:ea typeface="黑体" panose="02010609060101010101" charset="-122"/>
        <a:cs typeface="黑体" panose="02010609060101010101" charset="-122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黑体" panose="02010609060101010101" charset="-122"/>
        <a:ea typeface="黑体" panose="02010609060101010101" charset="-122"/>
        <a:cs typeface="黑体" panose="02010609060101010101" charset="-122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黑体" panose="02010609060101010101" charset="-122"/>
        <a:ea typeface="黑体" panose="02010609060101010101" charset="-122"/>
        <a:cs typeface="黑体" panose="02010609060101010101" charset="-122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黑体" panose="02010609060101010101" charset="-122"/>
        <a:ea typeface="黑体" panose="02010609060101010101" charset="-122"/>
        <a:cs typeface="黑体" panose="02010609060101010101" charset="-122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273C0D0-D39E-4E70-9BCA-283D268ED7A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7" Type="http://schemas.openxmlformats.org/officeDocument/2006/relationships/image" Target="../media/image7.emf"/><Relationship Id="rId6" Type="http://schemas.openxmlformats.org/officeDocument/2006/relationships/tags" Target="../tags/tag3.xml"/><Relationship Id="rId5" Type="http://schemas.openxmlformats.org/officeDocument/2006/relationships/image" Target="../media/image6.emf"/><Relationship Id="rId4" Type="http://schemas.openxmlformats.org/officeDocument/2006/relationships/tags" Target="../tags/tag2.xml"/><Relationship Id="rId3" Type="http://schemas.openxmlformats.org/officeDocument/2006/relationships/image" Target="../media/image5.png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0" y="635"/>
            <a:ext cx="12192000" cy="6857365"/>
          </a:xfrm>
          <a:prstGeom prst="rect">
            <a:avLst/>
          </a:prstGeom>
          <a:solidFill>
            <a:schemeClr val="accent5">
              <a:lumMod val="40000"/>
              <a:lumOff val="60000"/>
              <a:alpha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黑体" panose="02010609060101010101" charset="-122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6172200" y="1825625"/>
            <a:ext cx="5181600" cy="20986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6172200" y="4076700"/>
            <a:ext cx="5181600" cy="21002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黑体" panose="02010609060101010101" charset="-122"/>
                <a:sym typeface="黑体" panose="02010609060101010101" charset="-122"/>
              </a:defRPr>
            </a:lvl1pPr>
          </a:lstStyle>
          <a:p>
            <a:pPr lvl="0" eaLnBrk="1" hangingPunct="1"/>
            <a:endParaRPr lang="zh-CN" altLang="en-US" dirty="0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2A2A96-E392-4BD4-96F4-45C159C7CA2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2081A-7E68-44F2-A99E-F075D941C59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2A2A96-E392-4BD4-96F4-45C159C7CA26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2081A-7E68-44F2-A99E-F075D941C59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12192000" cy="6858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黑体" panose="02010609060101010101" charset="-122"/>
            </a:endParaRPr>
          </a:p>
        </p:txBody>
      </p:sp>
      <p:sp>
        <p:nvSpPr>
          <p:cNvPr id="3" name="矩形 2"/>
          <p:cNvSpPr/>
          <p:nvPr userDrawn="1"/>
        </p:nvSpPr>
        <p:spPr>
          <a:xfrm>
            <a:off x="0" y="6715125"/>
            <a:ext cx="12192000" cy="14287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黑体" panose="02010609060101010101" charset="-122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9" name="图片 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/>
          <a:stretch>
            <a:fillRect/>
          </a:stretch>
        </p:blipFill>
        <p:spPr>
          <a:xfrm>
            <a:off x="10899775" y="5443538"/>
            <a:ext cx="1292225" cy="14144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0420" name="图片 8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print"/>
          <a:stretch>
            <a:fillRect/>
          </a:stretch>
        </p:blipFill>
        <p:spPr>
          <a:xfrm>
            <a:off x="260350" y="114300"/>
            <a:ext cx="546100" cy="5349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0421" name="图片 9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 cstate="print"/>
          <a:stretch>
            <a:fillRect/>
          </a:stretch>
        </p:blipFill>
        <p:spPr>
          <a:xfrm>
            <a:off x="11442700" y="53975"/>
            <a:ext cx="615950" cy="6080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  <a:endParaRPr strike="noStrike" noProof="1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635"/>
            <a:ext cx="12192000" cy="6857365"/>
          </a:xfrm>
          <a:prstGeom prst="rect">
            <a:avLst/>
          </a:prstGeom>
          <a:solidFill>
            <a:schemeClr val="accent6">
              <a:lumMod val="20000"/>
              <a:lumOff val="80000"/>
              <a:alpha val="54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黑体" panose="02010609060101010101" charset="-122"/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-635" y="4853940"/>
            <a:ext cx="12192635" cy="2004060"/>
          </a:xfrm>
          <a:custGeom>
            <a:avLst/>
            <a:gdLst>
              <a:gd name="connsiteX0" fmla="*/ 0 w 12192000"/>
              <a:gd name="connsiteY0" fmla="*/ 0 h 1943100"/>
              <a:gd name="connsiteX1" fmla="*/ 12192000 w 12192000"/>
              <a:gd name="connsiteY1" fmla="*/ 0 h 1943100"/>
              <a:gd name="connsiteX2" fmla="*/ 12192000 w 12192000"/>
              <a:gd name="connsiteY2" fmla="*/ 1943100 h 1943100"/>
              <a:gd name="connsiteX3" fmla="*/ 0 w 12192000"/>
              <a:gd name="connsiteY3" fmla="*/ 1943100 h 1943100"/>
              <a:gd name="connsiteX4" fmla="*/ 0 w 12192000"/>
              <a:gd name="connsiteY4" fmla="*/ 0 h 1943100"/>
              <a:gd name="connsiteX0-1" fmla="*/ 14515 w 12192000"/>
              <a:gd name="connsiteY0-2" fmla="*/ 0 h 1943100"/>
              <a:gd name="connsiteX1-3" fmla="*/ 12192000 w 12192000"/>
              <a:gd name="connsiteY1-4" fmla="*/ 0 h 1943100"/>
              <a:gd name="connsiteX2-5" fmla="*/ 12192000 w 12192000"/>
              <a:gd name="connsiteY2-6" fmla="*/ 1943100 h 1943100"/>
              <a:gd name="connsiteX3-7" fmla="*/ 0 w 12192000"/>
              <a:gd name="connsiteY3-8" fmla="*/ 1943100 h 1943100"/>
              <a:gd name="connsiteX4-9" fmla="*/ 14515 w 12192000"/>
              <a:gd name="connsiteY4-10" fmla="*/ 0 h 1943100"/>
              <a:gd name="connsiteX0-11" fmla="*/ 14515 w 12192000"/>
              <a:gd name="connsiteY0-12" fmla="*/ 0 h 1943100"/>
              <a:gd name="connsiteX1-13" fmla="*/ 2705100 w 12192000"/>
              <a:gd name="connsiteY1-14" fmla="*/ 0 h 1943100"/>
              <a:gd name="connsiteX2-15" fmla="*/ 12192000 w 12192000"/>
              <a:gd name="connsiteY2-16" fmla="*/ 0 h 1943100"/>
              <a:gd name="connsiteX3-17" fmla="*/ 12192000 w 12192000"/>
              <a:gd name="connsiteY3-18" fmla="*/ 1943100 h 1943100"/>
              <a:gd name="connsiteX4-19" fmla="*/ 0 w 12192000"/>
              <a:gd name="connsiteY4-20" fmla="*/ 1943100 h 1943100"/>
              <a:gd name="connsiteX5" fmla="*/ 14515 w 12192000"/>
              <a:gd name="connsiteY5" fmla="*/ 0 h 1943100"/>
              <a:gd name="connsiteX0-21" fmla="*/ 14515 w 12192000"/>
              <a:gd name="connsiteY0-22" fmla="*/ 0 h 1943100"/>
              <a:gd name="connsiteX1-23" fmla="*/ 2641600 w 12192000"/>
              <a:gd name="connsiteY1-24" fmla="*/ 317500 h 1943100"/>
              <a:gd name="connsiteX2-25" fmla="*/ 12192000 w 12192000"/>
              <a:gd name="connsiteY2-26" fmla="*/ 0 h 1943100"/>
              <a:gd name="connsiteX3-27" fmla="*/ 12192000 w 12192000"/>
              <a:gd name="connsiteY3-28" fmla="*/ 1943100 h 1943100"/>
              <a:gd name="connsiteX4-29" fmla="*/ 0 w 12192000"/>
              <a:gd name="connsiteY4-30" fmla="*/ 1943100 h 1943100"/>
              <a:gd name="connsiteX5-31" fmla="*/ 14515 w 12192000"/>
              <a:gd name="connsiteY5-32" fmla="*/ 0 h 1943100"/>
              <a:gd name="connsiteX0-33" fmla="*/ 14515 w 12192000"/>
              <a:gd name="connsiteY0-34" fmla="*/ 0 h 1943100"/>
              <a:gd name="connsiteX1-35" fmla="*/ 2628900 w 12192000"/>
              <a:gd name="connsiteY1-36" fmla="*/ 63500 h 1943100"/>
              <a:gd name="connsiteX2-37" fmla="*/ 12192000 w 12192000"/>
              <a:gd name="connsiteY2-38" fmla="*/ 0 h 1943100"/>
              <a:gd name="connsiteX3-39" fmla="*/ 12192000 w 12192000"/>
              <a:gd name="connsiteY3-40" fmla="*/ 1943100 h 1943100"/>
              <a:gd name="connsiteX4-41" fmla="*/ 0 w 12192000"/>
              <a:gd name="connsiteY4-42" fmla="*/ 1943100 h 1943100"/>
              <a:gd name="connsiteX5-43" fmla="*/ 14515 w 12192000"/>
              <a:gd name="connsiteY5-44" fmla="*/ 0 h 1943100"/>
              <a:gd name="connsiteX0-45" fmla="*/ 14515 w 12192000"/>
              <a:gd name="connsiteY0-46" fmla="*/ 0 h 1943100"/>
              <a:gd name="connsiteX1-47" fmla="*/ 2628900 w 12192000"/>
              <a:gd name="connsiteY1-48" fmla="*/ 63500 h 1943100"/>
              <a:gd name="connsiteX2-49" fmla="*/ 12192000 w 12192000"/>
              <a:gd name="connsiteY2-50" fmla="*/ 0 h 1943100"/>
              <a:gd name="connsiteX3-51" fmla="*/ 12192000 w 12192000"/>
              <a:gd name="connsiteY3-52" fmla="*/ 1943100 h 1943100"/>
              <a:gd name="connsiteX4-53" fmla="*/ 0 w 12192000"/>
              <a:gd name="connsiteY4-54" fmla="*/ 1943100 h 1943100"/>
              <a:gd name="connsiteX5-55" fmla="*/ 14515 w 12192000"/>
              <a:gd name="connsiteY5-56" fmla="*/ 0 h 1943100"/>
              <a:gd name="connsiteX0-57" fmla="*/ 14515 w 12192000"/>
              <a:gd name="connsiteY0-58" fmla="*/ 0 h 1943100"/>
              <a:gd name="connsiteX1-59" fmla="*/ 2628900 w 12192000"/>
              <a:gd name="connsiteY1-60" fmla="*/ 63500 h 1943100"/>
              <a:gd name="connsiteX2-61" fmla="*/ 9067800 w 12192000"/>
              <a:gd name="connsiteY2-62" fmla="*/ 12700 h 1943100"/>
              <a:gd name="connsiteX3-63" fmla="*/ 12192000 w 12192000"/>
              <a:gd name="connsiteY3-64" fmla="*/ 0 h 1943100"/>
              <a:gd name="connsiteX4-65" fmla="*/ 12192000 w 12192000"/>
              <a:gd name="connsiteY4-66" fmla="*/ 1943100 h 1943100"/>
              <a:gd name="connsiteX5-67" fmla="*/ 0 w 12192000"/>
              <a:gd name="connsiteY5-68" fmla="*/ 1943100 h 1943100"/>
              <a:gd name="connsiteX6" fmla="*/ 14515 w 12192000"/>
              <a:gd name="connsiteY6" fmla="*/ 0 h 1943100"/>
              <a:gd name="connsiteX0-69" fmla="*/ 14515 w 12192000"/>
              <a:gd name="connsiteY0-70" fmla="*/ 0 h 1943100"/>
              <a:gd name="connsiteX1-71" fmla="*/ 2628900 w 12192000"/>
              <a:gd name="connsiteY1-72" fmla="*/ 63500 h 1943100"/>
              <a:gd name="connsiteX2-73" fmla="*/ 9067800 w 12192000"/>
              <a:gd name="connsiteY2-74" fmla="*/ 12700 h 1943100"/>
              <a:gd name="connsiteX3-75" fmla="*/ 12192000 w 12192000"/>
              <a:gd name="connsiteY3-76" fmla="*/ 0 h 1943100"/>
              <a:gd name="connsiteX4-77" fmla="*/ 12192000 w 12192000"/>
              <a:gd name="connsiteY4-78" fmla="*/ 1943100 h 1943100"/>
              <a:gd name="connsiteX5-79" fmla="*/ 0 w 12192000"/>
              <a:gd name="connsiteY5-80" fmla="*/ 1943100 h 1943100"/>
              <a:gd name="connsiteX6-81" fmla="*/ 14515 w 12192000"/>
              <a:gd name="connsiteY6-82" fmla="*/ 0 h 1943100"/>
              <a:gd name="connsiteX0-83" fmla="*/ 14515 w 12192000"/>
              <a:gd name="connsiteY0-84" fmla="*/ 0 h 1943100"/>
              <a:gd name="connsiteX1-85" fmla="*/ 2628900 w 12192000"/>
              <a:gd name="connsiteY1-86" fmla="*/ 63500 h 1943100"/>
              <a:gd name="connsiteX2-87" fmla="*/ 9077325 w 12192000"/>
              <a:gd name="connsiteY2-88" fmla="*/ 69850 h 1943100"/>
              <a:gd name="connsiteX3-89" fmla="*/ 12192000 w 12192000"/>
              <a:gd name="connsiteY3-90" fmla="*/ 0 h 1943100"/>
              <a:gd name="connsiteX4-91" fmla="*/ 12192000 w 12192000"/>
              <a:gd name="connsiteY4-92" fmla="*/ 1943100 h 1943100"/>
              <a:gd name="connsiteX5-93" fmla="*/ 0 w 12192000"/>
              <a:gd name="connsiteY5-94" fmla="*/ 1943100 h 1943100"/>
              <a:gd name="connsiteX6-95" fmla="*/ 14515 w 12192000"/>
              <a:gd name="connsiteY6-96" fmla="*/ 0 h 19431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31" y="connsiteY5-32"/>
              </a:cxn>
              <a:cxn ang="0">
                <a:pos x="connsiteX6-81" y="connsiteY6-82"/>
              </a:cxn>
            </a:cxnLst>
            <a:rect l="l" t="t" r="r" b="b"/>
            <a:pathLst>
              <a:path w="12192000" h="1943100">
                <a:moveTo>
                  <a:pt x="14515" y="0"/>
                </a:moveTo>
                <a:cubicBezTo>
                  <a:pt x="885977" y="21167"/>
                  <a:pt x="1300238" y="385233"/>
                  <a:pt x="2628900" y="63500"/>
                </a:cubicBezTo>
                <a:lnTo>
                  <a:pt x="9077325" y="69850"/>
                </a:lnTo>
                <a:cubicBezTo>
                  <a:pt x="11198225" y="764117"/>
                  <a:pt x="11150600" y="4233"/>
                  <a:pt x="12192000" y="0"/>
                </a:cubicBezTo>
                <a:lnTo>
                  <a:pt x="12192000" y="1943100"/>
                </a:lnTo>
                <a:lnTo>
                  <a:pt x="0" y="1943100"/>
                </a:lnTo>
                <a:lnTo>
                  <a:pt x="14515" y="0"/>
                </a:lnTo>
                <a:close/>
              </a:path>
            </a:pathLst>
          </a:custGeom>
          <a:solidFill>
            <a:srgbClr val="EB6877"/>
          </a:solidFill>
          <a:ln w="38100">
            <a:noFill/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黑体" panose="02010609060101010101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065"/>
          <a:stretch>
            <a:fillRect/>
          </a:stretch>
        </p:blipFill>
        <p:spPr>
          <a:xfrm>
            <a:off x="2893783" y="3982065"/>
            <a:ext cx="6371303" cy="287593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-2" y="4259488"/>
            <a:ext cx="3810001" cy="259851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3325" y="-1"/>
            <a:ext cx="4638676" cy="3163688"/>
          </a:xfrm>
          <a:prstGeom prst="rect">
            <a:avLst/>
          </a:prstGeom>
        </p:spPr>
      </p:pic>
      <p:sp>
        <p:nvSpPr>
          <p:cNvPr id="7" name="矩形 6"/>
          <p:cNvSpPr/>
          <p:nvPr userDrawn="1"/>
        </p:nvSpPr>
        <p:spPr>
          <a:xfrm>
            <a:off x="0" y="635"/>
            <a:ext cx="12192000" cy="6857365"/>
          </a:xfrm>
          <a:prstGeom prst="rect">
            <a:avLst/>
          </a:prstGeom>
          <a:solidFill>
            <a:schemeClr val="accent5">
              <a:lumMod val="40000"/>
              <a:lumOff val="60000"/>
              <a:alpha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黑体" panose="02010609060101010101" charset="-122"/>
            </a:endParaRPr>
          </a:p>
        </p:txBody>
      </p:sp>
      <p:sp>
        <p:nvSpPr>
          <p:cNvPr id="19" name="Freeform 244"/>
          <p:cNvSpPr/>
          <p:nvPr userDrawn="1"/>
        </p:nvSpPr>
        <p:spPr bwMode="auto">
          <a:xfrm flipH="1" flipV="1">
            <a:off x="10700124" y="1209674"/>
            <a:ext cx="415549" cy="428625"/>
          </a:xfrm>
          <a:custGeom>
            <a:avLst/>
            <a:gdLst>
              <a:gd name="T0" fmla="*/ 806 w 806"/>
              <a:gd name="T1" fmla="*/ 555 h 809"/>
              <a:gd name="T2" fmla="*/ 555 w 806"/>
              <a:gd name="T3" fmla="*/ 555 h 809"/>
              <a:gd name="T4" fmla="*/ 555 w 806"/>
              <a:gd name="T5" fmla="*/ 809 h 809"/>
              <a:gd name="T6" fmla="*/ 251 w 806"/>
              <a:gd name="T7" fmla="*/ 809 h 809"/>
              <a:gd name="T8" fmla="*/ 251 w 806"/>
              <a:gd name="T9" fmla="*/ 555 h 809"/>
              <a:gd name="T10" fmla="*/ 0 w 806"/>
              <a:gd name="T11" fmla="*/ 555 h 809"/>
              <a:gd name="T12" fmla="*/ 0 w 806"/>
              <a:gd name="T13" fmla="*/ 254 h 809"/>
              <a:gd name="T14" fmla="*/ 251 w 806"/>
              <a:gd name="T15" fmla="*/ 254 h 809"/>
              <a:gd name="T16" fmla="*/ 251 w 806"/>
              <a:gd name="T17" fmla="*/ 0 h 809"/>
              <a:gd name="T18" fmla="*/ 555 w 806"/>
              <a:gd name="T19" fmla="*/ 0 h 809"/>
              <a:gd name="T20" fmla="*/ 555 w 806"/>
              <a:gd name="T21" fmla="*/ 254 h 809"/>
              <a:gd name="T22" fmla="*/ 806 w 806"/>
              <a:gd name="T23" fmla="*/ 254 h 809"/>
              <a:gd name="T24" fmla="*/ 806 w 806"/>
              <a:gd name="T25" fmla="*/ 555 h 8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06" h="809">
                <a:moveTo>
                  <a:pt x="806" y="555"/>
                </a:moveTo>
                <a:lnTo>
                  <a:pt x="555" y="555"/>
                </a:lnTo>
                <a:lnTo>
                  <a:pt x="555" y="809"/>
                </a:lnTo>
                <a:lnTo>
                  <a:pt x="251" y="809"/>
                </a:lnTo>
                <a:lnTo>
                  <a:pt x="251" y="555"/>
                </a:lnTo>
                <a:lnTo>
                  <a:pt x="0" y="555"/>
                </a:lnTo>
                <a:lnTo>
                  <a:pt x="0" y="254"/>
                </a:lnTo>
                <a:lnTo>
                  <a:pt x="251" y="254"/>
                </a:lnTo>
                <a:lnTo>
                  <a:pt x="251" y="0"/>
                </a:lnTo>
                <a:lnTo>
                  <a:pt x="555" y="0"/>
                </a:lnTo>
                <a:lnTo>
                  <a:pt x="555" y="254"/>
                </a:lnTo>
                <a:lnTo>
                  <a:pt x="806" y="254"/>
                </a:lnTo>
                <a:lnTo>
                  <a:pt x="806" y="555"/>
                </a:lnTo>
                <a:close/>
              </a:path>
            </a:pathLst>
          </a:custGeom>
          <a:solidFill>
            <a:srgbClr val="0F365E"/>
          </a:solidFill>
          <a:ln>
            <a:solidFill>
              <a:srgbClr val="0F365E"/>
            </a:solidFill>
          </a:ln>
        </p:spPr>
        <p:txBody>
          <a:bodyPr/>
          <a:lstStyle/>
          <a:p>
            <a:pPr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b="0" kern="0">
              <a:solidFill>
                <a:prstClr val="black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黑体" panose="02010609060101010101" charset="-122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647" r="71389" b="42089"/>
          <a:stretch>
            <a:fillRect/>
          </a:stretch>
        </p:blipFill>
        <p:spPr>
          <a:xfrm>
            <a:off x="0" y="473204"/>
            <a:ext cx="2251881" cy="3219120"/>
          </a:xfrm>
          <a:prstGeom prst="rect">
            <a:avLst/>
          </a:prstGeom>
        </p:spPr>
      </p:pic>
      <p:sp>
        <p:nvSpPr>
          <p:cNvPr id="10" name="矩形 9"/>
          <p:cNvSpPr/>
          <p:nvPr userDrawn="1"/>
        </p:nvSpPr>
        <p:spPr>
          <a:xfrm>
            <a:off x="313055" y="365125"/>
            <a:ext cx="11566525" cy="6127750"/>
          </a:xfrm>
          <a:prstGeom prst="rect">
            <a:avLst/>
          </a:prstGeom>
          <a:noFill/>
          <a:ln w="28575" cmpd="sng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黑体" panose="02010609060101010101" charset="-122"/>
            </a:endParaRPr>
          </a:p>
        </p:txBody>
      </p:sp>
      <p:sp>
        <p:nvSpPr>
          <p:cNvPr id="11" name="矩形 10"/>
          <p:cNvSpPr/>
          <p:nvPr userDrawn="1"/>
        </p:nvSpPr>
        <p:spPr>
          <a:xfrm>
            <a:off x="0" y="635"/>
            <a:ext cx="12192000" cy="6857365"/>
          </a:xfrm>
          <a:prstGeom prst="rect">
            <a:avLst/>
          </a:prstGeom>
          <a:solidFill>
            <a:schemeClr val="accent5">
              <a:lumMod val="40000"/>
              <a:lumOff val="60000"/>
              <a:alpha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黑体" panose="02010609060101010101" charset="-122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 userDrawn="1"/>
        </p:nvSpPr>
        <p:spPr>
          <a:xfrm>
            <a:off x="0" y="0"/>
            <a:ext cx="12191999" cy="5724525"/>
          </a:xfrm>
          <a:prstGeom prst="rect">
            <a:avLst/>
          </a:prstGeom>
          <a:solidFill>
            <a:schemeClr val="accent5">
              <a:lumMod val="40000"/>
              <a:lumOff val="60000"/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黑体" panose="02010609060101010101" charset="-122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0" y="5724525"/>
            <a:ext cx="12191999" cy="1133475"/>
          </a:xfrm>
          <a:prstGeom prst="rect">
            <a:avLst/>
          </a:prstGeom>
          <a:solidFill>
            <a:srgbClr val="53A6AB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黑体" panose="02010609060101010101" charset="-122"/>
            </a:endParaRPr>
          </a:p>
        </p:txBody>
      </p:sp>
      <p:sp>
        <p:nvSpPr>
          <p:cNvPr id="9" name="文本框 8"/>
          <p:cNvSpPr txBox="1"/>
          <p:nvPr userDrawn="1"/>
        </p:nvSpPr>
        <p:spPr>
          <a:xfrm rot="16200000">
            <a:off x="-1372837" y="4149655"/>
            <a:ext cx="3783330" cy="3371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&lt;&lt;&lt;&lt;&lt;&lt;&lt;&lt;&lt;&lt;&lt;&lt;&lt;&lt;&lt;&lt;&lt;&lt;&lt;&lt;&lt;&lt;&lt;&lt;&lt;&lt;&lt;&lt;&lt;&lt;&lt;&lt;&lt;&lt;&lt;</a:t>
            </a:r>
            <a:endParaRPr lang="en-US" altLang="zh-CN" sz="16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2" name="文本框 21"/>
          <p:cNvSpPr txBox="1"/>
          <p:nvPr userDrawn="1"/>
        </p:nvSpPr>
        <p:spPr>
          <a:xfrm>
            <a:off x="328226" y="71101"/>
            <a:ext cx="3783330" cy="3371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&lt;&lt;&lt;&lt;&lt;&lt;&lt;&lt;&lt;&lt;&lt;&lt;&lt;&lt;&lt;&lt;&lt;&lt;&lt;&lt;&lt;&lt;&lt;&lt;&lt;&lt;&lt;&lt;&lt;&lt;&lt;&lt;&lt;&lt;&lt;</a:t>
            </a:r>
            <a:endParaRPr lang="en-US" altLang="zh-CN" sz="16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cxnSp>
        <p:nvCxnSpPr>
          <p:cNvPr id="13" name="直接连接符 12"/>
          <p:cNvCxnSpPr>
            <a:stCxn id="22" idx="3"/>
          </p:cNvCxnSpPr>
          <p:nvPr userDrawn="1"/>
        </p:nvCxnSpPr>
        <p:spPr>
          <a:xfrm>
            <a:off x="4111353" y="240081"/>
            <a:ext cx="561557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 userDrawn="1"/>
        </p:nvCxnSpPr>
        <p:spPr>
          <a:xfrm flipV="1">
            <a:off x="619135" y="6597702"/>
            <a:ext cx="11344264" cy="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 userDrawn="1"/>
        </p:nvCxnSpPr>
        <p:spPr>
          <a:xfrm>
            <a:off x="11963400" y="209600"/>
            <a:ext cx="0" cy="638810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矩形 28"/>
          <p:cNvSpPr/>
          <p:nvPr userDrawn="1"/>
        </p:nvSpPr>
        <p:spPr>
          <a:xfrm>
            <a:off x="256277" y="1911768"/>
            <a:ext cx="11618616" cy="36066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365">
              <a:solidFill>
                <a:schemeClr val="tx1">
                  <a:lumMod val="75000"/>
                  <a:lumOff val="25000"/>
                </a:schemeClr>
              </a:solidFill>
              <a:cs typeface="黑体" panose="02010609060101010101" charset="-122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fld id="{2F2A2A96-E392-4BD4-96F4-45C159C7CA2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fld id="{6E02081A-7E68-44F2-A99E-F075D941C59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13.png"/><Relationship Id="rId2" Type="http://schemas.openxmlformats.org/officeDocument/2006/relationships/tags" Target="../tags/tag12.xml"/><Relationship Id="rId1" Type="http://schemas.openxmlformats.org/officeDocument/2006/relationships/tags" Target="../tags/tag1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14.xml"/><Relationship Id="rId1" Type="http://schemas.openxmlformats.org/officeDocument/2006/relationships/tags" Target="../tags/tag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16.xml"/><Relationship Id="rId1" Type="http://schemas.openxmlformats.org/officeDocument/2006/relationships/tags" Target="../tags/tag15.xml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4.xml"/><Relationship Id="rId5" Type="http://schemas.openxmlformats.org/officeDocument/2006/relationships/image" Target="../media/image14.png"/><Relationship Id="rId4" Type="http://schemas.openxmlformats.org/officeDocument/2006/relationships/tags" Target="../tags/tag20.xml"/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4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tags" Target="../tags/tag21.xml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4.xml"/><Relationship Id="rId5" Type="http://schemas.openxmlformats.org/officeDocument/2006/relationships/image" Target="../media/image15.png"/><Relationship Id="rId4" Type="http://schemas.openxmlformats.org/officeDocument/2006/relationships/tags" Target="../tags/tag28.xml"/><Relationship Id="rId3" Type="http://schemas.openxmlformats.org/officeDocument/2006/relationships/tags" Target="../tags/tag27.xml"/><Relationship Id="rId2" Type="http://schemas.openxmlformats.org/officeDocument/2006/relationships/tags" Target="../tags/tag26.xml"/><Relationship Id="rId1" Type="http://schemas.openxmlformats.org/officeDocument/2006/relationships/tags" Target="../tags/tag25.xml"/></Relationships>
</file>

<file path=ppt/slides/_rels/slide1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4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tags" Target="../tags/tag29.xml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4.xml"/><Relationship Id="rId5" Type="http://schemas.openxmlformats.org/officeDocument/2006/relationships/image" Target="../media/image18.png"/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tags" Target="../tags/tag33.xml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4.xml"/><Relationship Id="rId4" Type="http://schemas.openxmlformats.org/officeDocument/2006/relationships/tags" Target="../tags/tag40.xml"/><Relationship Id="rId3" Type="http://schemas.openxmlformats.org/officeDocument/2006/relationships/tags" Target="../tags/tag39.xml"/><Relationship Id="rId2" Type="http://schemas.openxmlformats.org/officeDocument/2006/relationships/tags" Target="../tags/tag38.xml"/><Relationship Id="rId1" Type="http://schemas.openxmlformats.org/officeDocument/2006/relationships/tags" Target="../tags/tag3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9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42.xml"/><Relationship Id="rId1" Type="http://schemas.openxmlformats.org/officeDocument/2006/relationships/tags" Target="../tags/tag41.xml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20.png"/><Relationship Id="rId2" Type="http://schemas.openxmlformats.org/officeDocument/2006/relationships/tags" Target="../tags/tag44.xml"/><Relationship Id="rId1" Type="http://schemas.openxmlformats.org/officeDocument/2006/relationships/tags" Target="../tags/tag4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46.xml"/><Relationship Id="rId1" Type="http://schemas.openxmlformats.org/officeDocument/2006/relationships/tags" Target="../tags/tag45.xml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21.png"/><Relationship Id="rId2" Type="http://schemas.openxmlformats.org/officeDocument/2006/relationships/tags" Target="../tags/tag48.xml"/><Relationship Id="rId1" Type="http://schemas.openxmlformats.org/officeDocument/2006/relationships/tags" Target="../tags/tag4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50.xml"/><Relationship Id="rId1" Type="http://schemas.openxmlformats.org/officeDocument/2006/relationships/tags" Target="../tags/tag49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52.xml"/><Relationship Id="rId1" Type="http://schemas.openxmlformats.org/officeDocument/2006/relationships/tags" Target="../tags/tag51.xml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22.png"/><Relationship Id="rId2" Type="http://schemas.openxmlformats.org/officeDocument/2006/relationships/tags" Target="../tags/tag54.xml"/><Relationship Id="rId1" Type="http://schemas.openxmlformats.org/officeDocument/2006/relationships/tags" Target="../tags/tag5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56.xml"/><Relationship Id="rId1" Type="http://schemas.openxmlformats.org/officeDocument/2006/relationships/tags" Target="../tags/tag55.xml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23.png"/><Relationship Id="rId2" Type="http://schemas.openxmlformats.org/officeDocument/2006/relationships/tags" Target="../tags/tag58.xml"/><Relationship Id="rId1" Type="http://schemas.openxmlformats.org/officeDocument/2006/relationships/tags" Target="../tags/tag5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60.xml"/><Relationship Id="rId1" Type="http://schemas.openxmlformats.org/officeDocument/2006/relationships/tags" Target="../tags/tag59.xml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24.png"/><Relationship Id="rId2" Type="http://schemas.openxmlformats.org/officeDocument/2006/relationships/tags" Target="../tags/tag62.xml"/><Relationship Id="rId1" Type="http://schemas.openxmlformats.org/officeDocument/2006/relationships/tags" Target="../tags/tag6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64.xml"/><Relationship Id="rId1" Type="http://schemas.openxmlformats.org/officeDocument/2006/relationships/tags" Target="../tags/tag6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tags" Target="../tags/tag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6.xml"/><Relationship Id="rId1" Type="http://schemas.openxmlformats.org/officeDocument/2006/relationships/tags" Target="../tags/tag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8.xml"/><Relationship Id="rId1" Type="http://schemas.openxmlformats.org/officeDocument/2006/relationships/tags" Target="../tags/tag7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12.png"/><Relationship Id="rId2" Type="http://schemas.openxmlformats.org/officeDocument/2006/relationships/tags" Target="../tags/tag10.xml"/><Relationship Id="rId1" Type="http://schemas.openxmlformats.org/officeDocument/2006/relationships/tags" Target="../tags/tag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2162175" y="1555750"/>
            <a:ext cx="627888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zh-CN" sz="7200" b="1" dirty="0" smtClean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解剖学基础</a:t>
            </a:r>
            <a:endParaRPr lang="zh-CN" altLang="zh-CN" sz="7200" b="1" dirty="0" smtClean="0">
              <a:solidFill>
                <a:schemeClr val="bg1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3898265" y="3695164"/>
            <a:ext cx="2689860" cy="566420"/>
            <a:chOff x="8046" y="6890"/>
            <a:chExt cx="3107" cy="892"/>
          </a:xfrm>
        </p:grpSpPr>
        <p:sp>
          <p:nvSpPr>
            <p:cNvPr id="4" name="圆角矩形 3"/>
            <p:cNvSpPr/>
            <p:nvPr/>
          </p:nvSpPr>
          <p:spPr>
            <a:xfrm>
              <a:off x="8046" y="6890"/>
              <a:ext cx="3107" cy="892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黑体" panose="02010609060101010101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8124" y="7004"/>
              <a:ext cx="295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rPr>
                <a:t>北京出版社</a:t>
              </a:r>
              <a:endParaRPr lang="zh-CN" altLang="en-US" sz="24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194" y="1715770"/>
            <a:ext cx="10870565" cy="425767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77431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</a:t>
            </a:r>
            <a:r>
              <a:rPr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</a:t>
            </a:r>
            <a:r>
              <a:rPr lang="zh-CN" altLang="en-US" sz="2800" b="1" spc="388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视器</a:t>
            </a:r>
            <a:r>
              <a:rPr altLang="zh-CN" sz="2800" b="1" spc="388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-</a:t>
            </a:r>
            <a:r>
              <a:rPr lang="zh-CN" altLang="en-US" sz="2800" b="1" spc="388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眼球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40335" y="842010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400" dirty="0">
                <a:latin typeface="Arial" panose="020B0604020202020204" pitchFamily="34" charset="0"/>
                <a:sym typeface="+mn-ea"/>
              </a:rPr>
              <a:t>  (</a:t>
            </a:r>
            <a:r>
              <a:rPr lang="zh-CN" altLang="zh-CN" sz="2400" dirty="0">
                <a:latin typeface="Arial" panose="020B0604020202020204" pitchFamily="34" charset="0"/>
                <a:sym typeface="+mn-ea"/>
              </a:rPr>
              <a:t>二</a:t>
            </a:r>
            <a:r>
              <a:rPr lang="en-US" altLang="zh-CN" sz="2400" dirty="0">
                <a:latin typeface="Arial" panose="020B0604020202020204" pitchFamily="34" charset="0"/>
                <a:sym typeface="+mn-ea"/>
              </a:rPr>
              <a:t>) </a:t>
            </a:r>
            <a:r>
              <a:rPr lang="zh-CN" altLang="en-US" sz="2400" dirty="0">
                <a:latin typeface="Arial" panose="020B0604020202020204" pitchFamily="34" charset="0"/>
                <a:sym typeface="+mn-ea"/>
              </a:rPr>
              <a:t>眼球内容物</a:t>
            </a:r>
            <a:endParaRPr lang="zh-CN" altLang="en-US" sz="2400" dirty="0">
              <a:latin typeface="Arial" panose="020B0604020202020204" pitchFamily="34" charset="0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72135" y="3614420"/>
            <a:ext cx="593344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266700"/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眼球内容物包括房水、晶状体和玻璃体。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73875" y="2476500"/>
            <a:ext cx="4657725" cy="27355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6"/>
          <p:cNvSpPr txBox="1"/>
          <p:nvPr>
            <p:custDataLst>
              <p:tags r:id="rId1"/>
            </p:custDataLst>
          </p:nvPr>
        </p:nvSpPr>
        <p:spPr>
          <a:xfrm>
            <a:off x="231407" y="87859"/>
            <a:ext cx="277431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二、</a:t>
            </a:r>
            <a:r>
              <a:rPr lang="zh-CN" altLang="en-US" sz="2800" b="1" spc="388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视器</a:t>
            </a:r>
            <a:r>
              <a:rPr altLang="zh-CN" sz="2800" b="1" spc="388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-</a:t>
            </a:r>
            <a:r>
              <a:rPr lang="zh-CN" altLang="en-US" sz="2800" b="1" spc="388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眼球</a:t>
            </a:r>
            <a:endParaRPr lang="zh-CN" altLang="en-US" sz="2800" b="1" spc="388" dirty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6" name="矩形: 剪去对角 3"/>
          <p:cNvSpPr/>
          <p:nvPr>
            <p:custDataLst>
              <p:tags r:id="rId2"/>
            </p:custDataLst>
          </p:nvPr>
        </p:nvSpPr>
        <p:spPr>
          <a:xfrm>
            <a:off x="661194" y="1715770"/>
            <a:ext cx="10870565" cy="425767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54710" y="2373630"/>
            <a:ext cx="10525760" cy="25533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000" dirty="0">
                <a:latin typeface="Arial" panose="020B0604020202020204" pitchFamily="34" charset="0"/>
                <a:sym typeface="+mn-ea"/>
              </a:rPr>
              <a:t>   1.</a:t>
            </a:r>
            <a:r>
              <a:rPr lang="zh-CN" altLang="en-US" sz="2000" dirty="0">
                <a:latin typeface="Arial" panose="020B0604020202020204" pitchFamily="34" charset="0"/>
                <a:sym typeface="+mn-ea"/>
              </a:rPr>
              <a:t>房水　房水是无色透明的液体，充满在眼房内。眼房是位于角膜与晶状体之间的腔隙，被虹膜分为眼前房和眼后房，前、后房借瞳孔相通。虹膜与角膜形成的夹角，称为虹膜角膜角。</a:t>
            </a:r>
            <a:endParaRPr lang="zh-CN" altLang="en-US" sz="2000" dirty="0">
              <a:latin typeface="Arial" panose="020B0604020202020204" pitchFamily="34" charset="0"/>
              <a:sym typeface="+mn-ea"/>
            </a:endParaRPr>
          </a:p>
          <a:p>
            <a:endParaRPr lang="zh-CN" altLang="en-US" sz="2000" dirty="0">
              <a:latin typeface="Arial" panose="020B0604020202020204" pitchFamily="34" charset="0"/>
              <a:sym typeface="+mn-ea"/>
            </a:endParaRPr>
          </a:p>
          <a:p>
            <a:r>
              <a:rPr lang="zh-CN" altLang="en-US" sz="2000" dirty="0">
                <a:latin typeface="Arial" panose="020B0604020202020204" pitchFamily="34" charset="0"/>
                <a:sym typeface="+mn-ea"/>
              </a:rPr>
              <a:t>房水由睫状体产生，其循环途径如下：睫状体产生房水</a:t>
            </a:r>
            <a:r>
              <a:rPr lang="en-US" altLang="en-US" sz="2000" dirty="0">
                <a:latin typeface="Arial" panose="020B0604020202020204" pitchFamily="34" charset="0"/>
                <a:sym typeface="+mn-ea"/>
              </a:rPr>
              <a:t>→</a:t>
            </a:r>
            <a:r>
              <a:rPr lang="zh-CN" altLang="en-US" sz="2000" dirty="0">
                <a:latin typeface="Arial" panose="020B0604020202020204" pitchFamily="34" charset="0"/>
                <a:sym typeface="+mn-ea"/>
              </a:rPr>
              <a:t>眼后房</a:t>
            </a:r>
            <a:r>
              <a:rPr lang="en-US" altLang="en-US" sz="2000" dirty="0">
                <a:latin typeface="Arial" panose="020B0604020202020204" pitchFamily="34" charset="0"/>
                <a:sym typeface="+mn-ea"/>
              </a:rPr>
              <a:t>→</a:t>
            </a:r>
            <a:r>
              <a:rPr lang="zh-CN" altLang="en-US" sz="2000" dirty="0">
                <a:latin typeface="Arial" panose="020B0604020202020204" pitchFamily="34" charset="0"/>
                <a:sym typeface="+mn-ea"/>
              </a:rPr>
              <a:t>瞳孔</a:t>
            </a:r>
            <a:r>
              <a:rPr lang="en-US" altLang="en-US" sz="2000" dirty="0">
                <a:latin typeface="Arial" panose="020B0604020202020204" pitchFamily="34" charset="0"/>
                <a:sym typeface="+mn-ea"/>
              </a:rPr>
              <a:t>→</a:t>
            </a:r>
            <a:r>
              <a:rPr lang="zh-CN" altLang="en-US" sz="2000" dirty="0">
                <a:latin typeface="Arial" panose="020B0604020202020204" pitchFamily="34" charset="0"/>
                <a:sym typeface="+mn-ea"/>
              </a:rPr>
              <a:t>眼前房</a:t>
            </a:r>
            <a:r>
              <a:rPr lang="en-US" altLang="en-US" sz="2000" dirty="0">
                <a:latin typeface="Arial" panose="020B0604020202020204" pitchFamily="34" charset="0"/>
                <a:sym typeface="+mn-ea"/>
              </a:rPr>
              <a:t>→</a:t>
            </a:r>
            <a:r>
              <a:rPr lang="zh-CN" altLang="en-US" sz="2000" dirty="0">
                <a:latin typeface="Arial" panose="020B0604020202020204" pitchFamily="34" charset="0"/>
                <a:sym typeface="+mn-ea"/>
              </a:rPr>
              <a:t>虹膜角膜角</a:t>
            </a:r>
            <a:r>
              <a:rPr lang="en-US" altLang="en-US" sz="2000" dirty="0">
                <a:latin typeface="Arial" panose="020B0604020202020204" pitchFamily="34" charset="0"/>
                <a:sym typeface="+mn-ea"/>
              </a:rPr>
              <a:t>→</a:t>
            </a:r>
            <a:r>
              <a:rPr lang="zh-CN" altLang="en-US" sz="2000" dirty="0">
                <a:latin typeface="Arial" panose="020B0604020202020204" pitchFamily="34" charset="0"/>
                <a:sym typeface="+mn-ea"/>
              </a:rPr>
              <a:t>巩膜静脉窦</a:t>
            </a:r>
            <a:r>
              <a:rPr lang="en-US" altLang="en-US" sz="2000" dirty="0">
                <a:latin typeface="Arial" panose="020B0604020202020204" pitchFamily="34" charset="0"/>
                <a:sym typeface="+mn-ea"/>
              </a:rPr>
              <a:t>→</a:t>
            </a:r>
            <a:r>
              <a:rPr lang="zh-CN" altLang="en-US" sz="2000" dirty="0">
                <a:latin typeface="Arial" panose="020B0604020202020204" pitchFamily="34" charset="0"/>
                <a:sym typeface="+mn-ea"/>
              </a:rPr>
              <a:t>眼静脉。</a:t>
            </a:r>
            <a:endParaRPr lang="zh-CN" altLang="en-US" sz="2000" dirty="0">
              <a:latin typeface="Arial" panose="020B0604020202020204" pitchFamily="34" charset="0"/>
              <a:sym typeface="+mn-ea"/>
            </a:endParaRPr>
          </a:p>
          <a:p>
            <a:endParaRPr lang="zh-CN" altLang="en-US" sz="2000" dirty="0">
              <a:latin typeface="Arial" panose="020B0604020202020204" pitchFamily="34" charset="0"/>
              <a:sym typeface="+mn-ea"/>
            </a:endParaRPr>
          </a:p>
          <a:p>
            <a:r>
              <a:rPr lang="zh-CN" altLang="en-US" sz="2000" dirty="0">
                <a:latin typeface="Arial" panose="020B0604020202020204" pitchFamily="34" charset="0"/>
                <a:sym typeface="+mn-ea"/>
              </a:rPr>
              <a:t>房水除具有屈光作用外，还有营养眼球及维持眼内压的功能。若房水循环受阻，引起眼内压增高，导致视力障碍，临床上称为</a:t>
            </a:r>
            <a:r>
              <a:rPr lang="en-US" altLang="zh-CN" sz="2000" dirty="0">
                <a:latin typeface="Arial" panose="020B0604020202020204" pitchFamily="34" charset="0"/>
                <a:sym typeface="+mn-ea"/>
              </a:rPr>
              <a:t>“</a:t>
            </a:r>
            <a:r>
              <a:rPr lang="zh-CN" altLang="en-US" sz="2000" dirty="0">
                <a:latin typeface="Arial" panose="020B0604020202020204" pitchFamily="34" charset="0"/>
                <a:sym typeface="+mn-ea"/>
              </a:rPr>
              <a:t>青光眼</a:t>
            </a:r>
            <a:r>
              <a:rPr lang="en-US" altLang="zh-CN" sz="2000" dirty="0">
                <a:latin typeface="Arial" panose="020B0604020202020204" pitchFamily="34" charset="0"/>
                <a:sym typeface="+mn-ea"/>
              </a:rPr>
              <a:t>”</a:t>
            </a:r>
            <a:endParaRPr lang="en-US" altLang="zh-CN" sz="2000" dirty="0">
              <a:latin typeface="Arial" panose="020B0604020202020204" pitchFamily="34" charset="0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6"/>
          <p:cNvSpPr txBox="1"/>
          <p:nvPr>
            <p:custDataLst>
              <p:tags r:id="rId1"/>
            </p:custDataLst>
          </p:nvPr>
        </p:nvSpPr>
        <p:spPr>
          <a:xfrm>
            <a:off x="231407" y="87859"/>
            <a:ext cx="3178810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二、</a:t>
            </a:r>
            <a:r>
              <a:rPr lang="zh-CN" altLang="en-US" sz="2800" b="1" spc="388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视器</a:t>
            </a:r>
            <a:r>
              <a:rPr altLang="zh-CN" sz="2800" b="1" spc="388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-</a:t>
            </a:r>
            <a:r>
              <a:rPr lang="zh-CN" altLang="en-US" sz="2800" b="1" spc="388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眼副器</a:t>
            </a:r>
            <a:endParaRPr lang="zh-CN" altLang="en-US" sz="2800" b="1" spc="388" dirty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6" name="矩形: 剪去对角 3"/>
          <p:cNvSpPr/>
          <p:nvPr>
            <p:custDataLst>
              <p:tags r:id="rId2"/>
            </p:custDataLst>
          </p:nvPr>
        </p:nvSpPr>
        <p:spPr>
          <a:xfrm>
            <a:off x="661194" y="1715770"/>
            <a:ext cx="10870565" cy="425767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54710" y="2373630"/>
            <a:ext cx="10525760" cy="22453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000" dirty="0">
                <a:latin typeface="Arial" panose="020B0604020202020204" pitchFamily="34" charset="0"/>
                <a:sym typeface="+mn-ea"/>
              </a:rPr>
              <a:t>2.</a:t>
            </a:r>
            <a:r>
              <a:rPr lang="zh-CN" altLang="en-US" sz="2000" dirty="0">
                <a:latin typeface="Arial" panose="020B0604020202020204" pitchFamily="34" charset="0"/>
                <a:sym typeface="+mn-ea"/>
              </a:rPr>
              <a:t>晶状体　晶状体位于虹膜的后方，呈双凸透镜状，无色透明，无血管和神经，具有弹性。晶状体周缘借助睫状小带与睫状体相连。晶状体的曲度可随睫状肌的舒缩而改变。当看近物时，睫状肌收缩，睫状小带放松，晶状体曲度加大，屈光度增大；看远物时，睫状肌舒张，睫状小带拉紧，晶状体曲度变小，屈光度减小。</a:t>
            </a:r>
            <a:endParaRPr lang="zh-CN" altLang="en-US" sz="2000" dirty="0">
              <a:latin typeface="Arial" panose="020B0604020202020204" pitchFamily="34" charset="0"/>
              <a:sym typeface="+mn-ea"/>
            </a:endParaRPr>
          </a:p>
          <a:p>
            <a:endParaRPr lang="zh-CN" altLang="en-US" sz="2000" dirty="0">
              <a:latin typeface="Arial" panose="020B0604020202020204" pitchFamily="34" charset="0"/>
              <a:sym typeface="+mn-ea"/>
            </a:endParaRPr>
          </a:p>
          <a:p>
            <a:r>
              <a:rPr lang="en-US" altLang="zh-CN" sz="2000" dirty="0">
                <a:latin typeface="Arial" panose="020B0604020202020204" pitchFamily="34" charset="0"/>
                <a:sym typeface="+mn-ea"/>
              </a:rPr>
              <a:t>3.</a:t>
            </a:r>
            <a:r>
              <a:rPr lang="zh-CN" altLang="en-US" sz="2000" dirty="0">
                <a:latin typeface="Arial" panose="020B0604020202020204" pitchFamily="34" charset="0"/>
                <a:sym typeface="+mn-ea"/>
              </a:rPr>
              <a:t>玻璃体　玻璃体为无色透明的胶状物质，充满于晶状体与视网膜之间，除具有屈光作用外，还有支撑视网膜的作用。</a:t>
            </a:r>
            <a:endParaRPr lang="zh-CN" altLang="en-US" sz="2000" dirty="0">
              <a:latin typeface="Arial" panose="020B0604020202020204" pitchFamily="34" charset="0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6"/>
          <p:cNvSpPr txBox="1"/>
          <p:nvPr>
            <p:custDataLst>
              <p:tags r:id="rId1"/>
            </p:custDataLst>
          </p:nvPr>
        </p:nvSpPr>
        <p:spPr>
          <a:xfrm>
            <a:off x="231407" y="87859"/>
            <a:ext cx="3178810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一、</a:t>
            </a:r>
            <a:r>
              <a:rPr lang="zh-CN" altLang="en-US" sz="2800" b="1" spc="388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视器</a:t>
            </a:r>
            <a:r>
              <a:rPr altLang="zh-CN" sz="2800" b="1" spc="388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-</a:t>
            </a:r>
            <a:r>
              <a:rPr lang="zh-CN" altLang="en-US" sz="28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眼副器</a:t>
            </a:r>
            <a:endParaRPr lang="zh-CN" altLang="en-US" sz="2800" b="1" spc="388" dirty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609600" y="1331595"/>
            <a:ext cx="10972800" cy="4584065"/>
            <a:chOff x="960" y="2110"/>
            <a:chExt cx="17280" cy="7219"/>
          </a:xfrm>
        </p:grpSpPr>
        <p:sp>
          <p:nvSpPr>
            <p:cNvPr id="22" name="矩形: 圆角 1128"/>
            <p:cNvSpPr/>
            <p:nvPr>
              <p:custDataLst>
                <p:tags r:id="rId2"/>
              </p:custDataLst>
            </p:nvPr>
          </p:nvSpPr>
          <p:spPr>
            <a:xfrm>
              <a:off x="960" y="2110"/>
              <a:ext cx="17280" cy="7219"/>
            </a:xfrm>
            <a:prstGeom prst="roundRect">
              <a:avLst>
                <a:gd name="adj" fmla="val 4386"/>
              </a:avLst>
            </a:prstGeom>
            <a:solidFill>
              <a:srgbClr val="FFFFFF"/>
            </a:solidFill>
            <a:ln w="12700">
              <a:solidFill>
                <a:srgbClr val="C0A3A3"/>
              </a:solidFill>
            </a:ln>
            <a:effectLst>
              <a:outerShdw blurRad="50800" dist="76200" dir="5400000" algn="t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indent="508000" algn="just" fontAlgn="auto">
                <a:lnSpc>
                  <a:spcPct val="150000"/>
                </a:lnSpc>
              </a:pPr>
              <a:r>
                <a:rPr lang="zh-CN" altLang="zh-CN" dirty="0">
                  <a:latin typeface="Arial" panose="020B0604020202020204" pitchFamily="34" charset="0"/>
                  <a:sym typeface="+mn-ea"/>
                </a:rPr>
                <a:t>细胞质是位于细胞膜与细胞核之间的部分，包括线粒体、内质网、核糖体、溶酶体、高尔基复合体、微管、微丝和中心体等。是细胞进行新陈代谢与物质合成的场所。</a:t>
              </a:r>
              <a:endParaRPr lang="zh-CN" altLang="en-US">
                <a:solidFill>
                  <a:srgbClr val="FFFFFF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24" name="同心圆 262"/>
            <p:cNvSpPr/>
            <p:nvPr>
              <p:custDataLst>
                <p:tags r:id="rId3"/>
              </p:custDataLst>
            </p:nvPr>
          </p:nvSpPr>
          <p:spPr>
            <a:xfrm>
              <a:off x="1185" y="2352"/>
              <a:ext cx="480" cy="480"/>
            </a:xfrm>
            <a:prstGeom prst="donut">
              <a:avLst/>
            </a:prstGeom>
            <a:solidFill>
              <a:srgbClr val="C30000"/>
            </a:solidFill>
            <a:ln w="25400">
              <a:solidFill>
                <a:srgbClr val="F2F2F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23" name="同心圆 262"/>
            <p:cNvSpPr/>
            <p:nvPr>
              <p:custDataLst>
                <p:tags r:id="rId4"/>
              </p:custDataLst>
            </p:nvPr>
          </p:nvSpPr>
          <p:spPr>
            <a:xfrm>
              <a:off x="17412" y="8533"/>
              <a:ext cx="480" cy="480"/>
            </a:xfrm>
            <a:prstGeom prst="donut">
              <a:avLst/>
            </a:prstGeom>
            <a:solidFill>
              <a:srgbClr val="C30000"/>
            </a:solidFill>
            <a:ln w="25400">
              <a:solidFill>
                <a:srgbClr val="F2F2F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2076" y="5227"/>
              <a:ext cx="8063" cy="4102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indent="508000" algn="just" fontAlgn="auto">
                <a:lnSpc>
                  <a:spcPct val="150000"/>
                </a:lnSpc>
              </a:pPr>
              <a:r>
                <a:rPr lang="zh-CN" altLang="en-US" sz="16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眼睑由外向内有</a:t>
              </a:r>
              <a:r>
                <a:rPr lang="en-US" altLang="zh-CN" sz="16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5</a:t>
              </a:r>
              <a:r>
                <a:rPr lang="zh-CN" altLang="en-US" sz="16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层结构。</a:t>
              </a:r>
              <a:r>
                <a:rPr lang="en-US" altLang="en-US" sz="16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①</a:t>
              </a:r>
              <a:r>
                <a:rPr lang="zh-CN" altLang="en-US" sz="16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皮肤：薄而柔软。</a:t>
              </a:r>
              <a:r>
                <a:rPr lang="en-US" altLang="en-US" sz="16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②</a:t>
              </a:r>
              <a:r>
                <a:rPr lang="zh-CN" altLang="en-US" sz="16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皮下组织。薄而疏松，较易发生水肿。</a:t>
              </a:r>
              <a:r>
                <a:rPr lang="en-US" altLang="en-US" sz="16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③</a:t>
              </a:r>
              <a:r>
                <a:rPr lang="zh-CN" altLang="en-US" sz="16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肌层：主要为眼轮匝肌，收缩时闭合眼裂。</a:t>
              </a:r>
              <a:r>
                <a:rPr lang="en-US" altLang="en-US" sz="16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④</a:t>
              </a:r>
              <a:r>
                <a:rPr lang="zh-CN" altLang="en-US" sz="16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睑板：由致密结缔组织构成，内有睑板腺，腺导管开口于睑缘，睑板腺分泌的脂类物质有润滑睑缘和防止泪液外溢的作用。</a:t>
              </a:r>
              <a:r>
                <a:rPr lang="en-US" altLang="en-US" sz="16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⑤</a:t>
              </a:r>
              <a:r>
                <a:rPr lang="zh-CN" altLang="en-US" sz="16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睑结膜：薄而透明的黏膜。</a:t>
              </a:r>
              <a:endPara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334645" y="807720"/>
            <a:ext cx="1124775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 dirty="0">
                <a:latin typeface="Arial" panose="020B0604020202020204" pitchFamily="34" charset="0"/>
                <a:sym typeface="+mn-ea"/>
              </a:rPr>
              <a:t>眼副器包括眼睑、结膜、泪器和眼球外肌等，对眼球起保护、运动和支持的作用。</a:t>
            </a:r>
            <a:endParaRPr lang="zh-CN" altLang="en-US" sz="2400" b="1" dirty="0">
              <a:latin typeface="Arial" panose="020B0604020202020204" pitchFamily="34" charset="0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303020" y="1485265"/>
            <a:ext cx="5135245" cy="187134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pPr indent="508000" algn="just" fontAlgn="auto">
              <a:lnSpc>
                <a:spcPct val="150000"/>
              </a:lnSpc>
            </a:pP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（一）眼睑</a:t>
            </a:r>
            <a:endParaRPr lang="zh-CN" altLang="en-US" sz="1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508000" algn="just" fontAlgn="auto">
              <a:lnSpc>
                <a:spcPct val="150000"/>
              </a:lnSpc>
            </a:pP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眼睑俗称眼皮，位于眼球的前方，分为上睑和下睑，有保护眼球的作用。上、下睑之间的裂隙，称为睑裂。睑裂的内侧角和外侧角，分别称为内眦和外眦。睑的游离缘，称为睑缘，长有睫毛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438265" y="2066290"/>
            <a:ext cx="5073015" cy="30257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6"/>
          <p:cNvSpPr txBox="1"/>
          <p:nvPr>
            <p:custDataLst>
              <p:tags r:id="rId1"/>
            </p:custDataLst>
          </p:nvPr>
        </p:nvSpPr>
        <p:spPr>
          <a:xfrm>
            <a:off x="231407" y="87859"/>
            <a:ext cx="3178810" cy="106235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一、</a:t>
            </a:r>
            <a:r>
              <a:rPr lang="zh-CN" altLang="en-US" sz="2800" b="1" spc="388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视器</a:t>
            </a:r>
            <a:r>
              <a:rPr altLang="zh-CN" sz="2800" b="1" spc="388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-</a:t>
            </a:r>
            <a:r>
              <a:rPr lang="zh-CN" altLang="en-US" sz="2800" b="1" spc="388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眼副器</a:t>
            </a:r>
            <a:endParaRPr lang="zh-CN" altLang="en-US" sz="2800" b="1" spc="388" dirty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endParaRPr lang="zh-CN" altLang="en-US" sz="2800" b="1" spc="388" dirty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609600" y="1331595"/>
            <a:ext cx="10972800" cy="4584065"/>
            <a:chOff x="960" y="2110"/>
            <a:chExt cx="17280" cy="7219"/>
          </a:xfrm>
        </p:grpSpPr>
        <p:sp>
          <p:nvSpPr>
            <p:cNvPr id="22" name="矩形: 圆角 1128"/>
            <p:cNvSpPr/>
            <p:nvPr>
              <p:custDataLst>
                <p:tags r:id="rId2"/>
              </p:custDataLst>
            </p:nvPr>
          </p:nvSpPr>
          <p:spPr>
            <a:xfrm>
              <a:off x="960" y="2110"/>
              <a:ext cx="17280" cy="7219"/>
            </a:xfrm>
            <a:prstGeom prst="roundRect">
              <a:avLst>
                <a:gd name="adj" fmla="val 4386"/>
              </a:avLst>
            </a:prstGeom>
            <a:solidFill>
              <a:srgbClr val="FFFFFF"/>
            </a:solidFill>
            <a:ln w="12700">
              <a:solidFill>
                <a:srgbClr val="C0A3A3"/>
              </a:solidFill>
            </a:ln>
            <a:effectLst>
              <a:outerShdw blurRad="50800" dist="76200" dir="5400000" algn="t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24" name="同心圆 262"/>
            <p:cNvSpPr/>
            <p:nvPr>
              <p:custDataLst>
                <p:tags r:id="rId3"/>
              </p:custDataLst>
            </p:nvPr>
          </p:nvSpPr>
          <p:spPr>
            <a:xfrm>
              <a:off x="1185" y="2352"/>
              <a:ext cx="480" cy="480"/>
            </a:xfrm>
            <a:prstGeom prst="donut">
              <a:avLst/>
            </a:prstGeom>
            <a:solidFill>
              <a:srgbClr val="C30000"/>
            </a:solidFill>
            <a:ln w="25400">
              <a:solidFill>
                <a:srgbClr val="F2F2F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23" name="同心圆 262"/>
            <p:cNvSpPr/>
            <p:nvPr>
              <p:custDataLst>
                <p:tags r:id="rId4"/>
              </p:custDataLst>
            </p:nvPr>
          </p:nvSpPr>
          <p:spPr>
            <a:xfrm>
              <a:off x="17412" y="8533"/>
              <a:ext cx="480" cy="480"/>
            </a:xfrm>
            <a:prstGeom prst="donut">
              <a:avLst/>
            </a:prstGeom>
            <a:solidFill>
              <a:srgbClr val="C30000"/>
            </a:solidFill>
            <a:ln w="25400">
              <a:solidFill>
                <a:srgbClr val="F2F2F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1931" y="3030"/>
              <a:ext cx="12893" cy="4102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indent="508000" algn="just" fontAlgn="auto">
                <a:lnSpc>
                  <a:spcPct val="150000"/>
                </a:lnSpc>
              </a:pPr>
              <a:r>
                <a:rPr lang="zh-CN" altLang="en-US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结膜是一层富有血管的透明黏膜，衬于上、下睑内面的，称为睑结膜；衬于巩膜前面的，称为球结膜。上、下睑结膜与球结膜的转折移行处，分别形成结膜上穹和结膜下穹。闭眼时，睑结膜和球结膜围成一个囊状腔隙，称为结膜囊，滴眼药即在此囊内。</a:t>
              </a:r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334645" y="807720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zh-CN" sz="2400" b="1" dirty="0">
                <a:latin typeface="Arial" panose="020B0604020202020204" pitchFamily="34" charset="0"/>
                <a:sym typeface="+mn-ea"/>
              </a:rPr>
              <a:t>（二）</a:t>
            </a:r>
            <a:r>
              <a:rPr lang="zh-CN" altLang="en-US" sz="2400" b="1" dirty="0">
                <a:latin typeface="Arial" panose="020B0604020202020204" pitchFamily="34" charset="0"/>
                <a:sym typeface="+mn-ea"/>
              </a:rPr>
              <a:t>结膜</a:t>
            </a:r>
            <a:endParaRPr lang="zh-CN" altLang="en-US" sz="2400" b="1" dirty="0">
              <a:latin typeface="Arial" panose="020B0604020202020204" pitchFamily="34" charset="0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6"/>
          <p:cNvSpPr txBox="1"/>
          <p:nvPr>
            <p:custDataLst>
              <p:tags r:id="rId1"/>
            </p:custDataLst>
          </p:nvPr>
        </p:nvSpPr>
        <p:spPr>
          <a:xfrm>
            <a:off x="231407" y="87859"/>
            <a:ext cx="3178810" cy="106235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一、</a:t>
            </a:r>
            <a:r>
              <a:rPr lang="zh-CN" altLang="en-US" sz="2800" b="1" spc="388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视器</a:t>
            </a:r>
            <a:r>
              <a:rPr altLang="zh-CN" sz="2800" b="1" spc="388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-</a:t>
            </a:r>
            <a:r>
              <a:rPr lang="zh-CN" altLang="en-US" sz="2800" b="1" spc="388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眼副器</a:t>
            </a:r>
            <a:endParaRPr lang="zh-CN" altLang="en-US" sz="2800" b="1" spc="388" dirty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endParaRPr lang="zh-CN" altLang="en-US" sz="2800" b="1" spc="388" dirty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609600" y="1332230"/>
            <a:ext cx="10972800" cy="4584065"/>
            <a:chOff x="960" y="2111"/>
            <a:chExt cx="17280" cy="7219"/>
          </a:xfrm>
        </p:grpSpPr>
        <p:sp>
          <p:nvSpPr>
            <p:cNvPr id="22" name="矩形: 圆角 1128"/>
            <p:cNvSpPr/>
            <p:nvPr>
              <p:custDataLst>
                <p:tags r:id="rId2"/>
              </p:custDataLst>
            </p:nvPr>
          </p:nvSpPr>
          <p:spPr>
            <a:xfrm>
              <a:off x="960" y="2111"/>
              <a:ext cx="17280" cy="7219"/>
            </a:xfrm>
            <a:prstGeom prst="roundRect">
              <a:avLst>
                <a:gd name="adj" fmla="val 4386"/>
              </a:avLst>
            </a:prstGeom>
            <a:solidFill>
              <a:srgbClr val="FFFFFF"/>
            </a:solidFill>
            <a:ln w="12700">
              <a:solidFill>
                <a:srgbClr val="C0A3A3"/>
              </a:solidFill>
            </a:ln>
            <a:effectLst>
              <a:outerShdw blurRad="50800" dist="76200" dir="5400000" algn="t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24" name="同心圆 262"/>
            <p:cNvSpPr/>
            <p:nvPr>
              <p:custDataLst>
                <p:tags r:id="rId3"/>
              </p:custDataLst>
            </p:nvPr>
          </p:nvSpPr>
          <p:spPr>
            <a:xfrm>
              <a:off x="1185" y="2352"/>
              <a:ext cx="480" cy="480"/>
            </a:xfrm>
            <a:prstGeom prst="donut">
              <a:avLst/>
            </a:prstGeom>
            <a:solidFill>
              <a:srgbClr val="C30000"/>
            </a:solidFill>
            <a:ln w="25400">
              <a:solidFill>
                <a:srgbClr val="F2F2F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23" name="同心圆 262"/>
            <p:cNvSpPr/>
            <p:nvPr>
              <p:custDataLst>
                <p:tags r:id="rId4"/>
              </p:custDataLst>
            </p:nvPr>
          </p:nvSpPr>
          <p:spPr>
            <a:xfrm>
              <a:off x="17412" y="8533"/>
              <a:ext cx="480" cy="480"/>
            </a:xfrm>
            <a:prstGeom prst="donut">
              <a:avLst/>
            </a:prstGeom>
            <a:solidFill>
              <a:srgbClr val="C30000"/>
            </a:solidFill>
            <a:ln w="25400">
              <a:solidFill>
                <a:srgbClr val="F2F2F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1818" y="3687"/>
              <a:ext cx="7758" cy="3315"/>
            </a:xfrm>
            <a:prstGeom prst="rect">
              <a:avLst/>
            </a:prstGeom>
            <a:noFill/>
          </p:spPr>
          <p:txBody>
            <a:bodyPr wrap="square" rtlCol="0" anchor="ctr" anchorCtr="0">
              <a:noAutofit/>
            </a:bodyPr>
            <a:lstStyle/>
            <a:p>
              <a:pPr indent="266700"/>
              <a:r>
                <a:rPr lang="en-US" altLang="zh-CN" dirty="0"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1.</a:t>
              </a:r>
              <a:r>
                <a:rPr lang="zh-CN" altLang="en-US" dirty="0"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泪腺　泪腺分泌泪液，位于眶外上方的泪腺窝内，其排泄管开口于结膜上穹。泪液有湿润角膜、冲洗结膜囊内异物和杀菌等作用。</a:t>
              </a:r>
              <a:endPara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endParaRPr>
            </a:p>
            <a:p>
              <a:pPr indent="266700"/>
              <a:r>
                <a:rPr lang="en-US" altLang="zh-CN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2.</a:t>
              </a:r>
              <a:r>
                <a:rPr lang="zh-CN" altLang="en-US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泪道　泪道包括泪点、泪小管、泪囊和鼻泪管。</a:t>
              </a:r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334645" y="807720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 dirty="0">
                <a:latin typeface="Arial" panose="020B0604020202020204" pitchFamily="34" charset="0"/>
                <a:sym typeface="+mn-ea"/>
              </a:rPr>
              <a:t>（三）泪器</a:t>
            </a:r>
            <a:endParaRPr lang="zh-CN" altLang="en-US" sz="2400" b="1" dirty="0">
              <a:latin typeface="Arial" panose="020B0604020202020204" pitchFamily="34" charset="0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414780" y="1845310"/>
            <a:ext cx="36347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泪器由泪腺和泪道组成。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575425" y="1790065"/>
            <a:ext cx="4726940" cy="33261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6"/>
          <p:cNvSpPr txBox="1"/>
          <p:nvPr>
            <p:custDataLst>
              <p:tags r:id="rId1"/>
            </p:custDataLst>
          </p:nvPr>
        </p:nvSpPr>
        <p:spPr>
          <a:xfrm>
            <a:off x="231407" y="87859"/>
            <a:ext cx="3178810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一、</a:t>
            </a:r>
            <a:r>
              <a:rPr lang="zh-CN" altLang="en-US" sz="2800" b="1" spc="388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视器</a:t>
            </a:r>
            <a:r>
              <a:rPr altLang="zh-CN" sz="2800" b="1" spc="388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-</a:t>
            </a:r>
            <a:r>
              <a:rPr lang="zh-CN" altLang="en-US" sz="2800" b="1" spc="388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眼副器</a:t>
            </a:r>
            <a:endParaRPr lang="zh-CN" altLang="en-US" sz="2800" b="1" spc="388" dirty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609600" y="1332230"/>
            <a:ext cx="10972800" cy="4584065"/>
            <a:chOff x="960" y="2111"/>
            <a:chExt cx="17280" cy="7219"/>
          </a:xfrm>
        </p:grpSpPr>
        <p:sp>
          <p:nvSpPr>
            <p:cNvPr id="22" name="矩形: 圆角 1128"/>
            <p:cNvSpPr/>
            <p:nvPr>
              <p:custDataLst>
                <p:tags r:id="rId2"/>
              </p:custDataLst>
            </p:nvPr>
          </p:nvSpPr>
          <p:spPr>
            <a:xfrm>
              <a:off x="960" y="2111"/>
              <a:ext cx="17280" cy="7219"/>
            </a:xfrm>
            <a:prstGeom prst="roundRect">
              <a:avLst>
                <a:gd name="adj" fmla="val 4386"/>
              </a:avLst>
            </a:prstGeom>
            <a:solidFill>
              <a:srgbClr val="FFFFFF"/>
            </a:solidFill>
            <a:ln w="12700">
              <a:solidFill>
                <a:srgbClr val="C0A3A3"/>
              </a:solidFill>
            </a:ln>
            <a:effectLst>
              <a:outerShdw blurRad="50800" dist="76200" dir="5400000" algn="t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24" name="同心圆 262"/>
            <p:cNvSpPr/>
            <p:nvPr>
              <p:custDataLst>
                <p:tags r:id="rId3"/>
              </p:custDataLst>
            </p:nvPr>
          </p:nvSpPr>
          <p:spPr>
            <a:xfrm>
              <a:off x="1185" y="2352"/>
              <a:ext cx="480" cy="480"/>
            </a:xfrm>
            <a:prstGeom prst="donut">
              <a:avLst/>
            </a:prstGeom>
            <a:solidFill>
              <a:srgbClr val="C30000"/>
            </a:solidFill>
            <a:ln w="25400">
              <a:solidFill>
                <a:srgbClr val="F2F2F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23" name="同心圆 262"/>
            <p:cNvSpPr/>
            <p:nvPr>
              <p:custDataLst>
                <p:tags r:id="rId4"/>
              </p:custDataLst>
            </p:nvPr>
          </p:nvSpPr>
          <p:spPr>
            <a:xfrm>
              <a:off x="17412" y="8533"/>
              <a:ext cx="480" cy="480"/>
            </a:xfrm>
            <a:prstGeom prst="donut">
              <a:avLst/>
            </a:prstGeom>
            <a:solidFill>
              <a:srgbClr val="C30000"/>
            </a:solidFill>
            <a:ln w="25400">
              <a:solidFill>
                <a:srgbClr val="F2F2F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2306" y="2352"/>
              <a:ext cx="15106" cy="2143"/>
            </a:xfrm>
            <a:prstGeom prst="rect">
              <a:avLst/>
            </a:prstGeom>
            <a:noFill/>
          </p:spPr>
          <p:txBody>
            <a:bodyPr wrap="square" rtlCol="0" anchor="ctr" anchorCtr="0">
              <a:noAutofit/>
            </a:bodyPr>
            <a:lstStyle/>
            <a:p>
              <a:pPr indent="266700" eaLnBrk="0" hangingPunct="0"/>
              <a:r>
                <a:rPr lang="zh-CN" altLang="en-US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眼球外肌共有</a:t>
              </a:r>
              <a:r>
                <a:rPr lang="en-US" altLang="zh-CN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7</a:t>
              </a:r>
              <a:r>
                <a:rPr lang="zh-CN" altLang="en-US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块，位于眼球周围，均为骨骼肌。运动眼球的肌共有</a:t>
              </a:r>
              <a:r>
                <a:rPr lang="en-US" altLang="zh-CN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6</a:t>
              </a:r>
              <a:r>
                <a:rPr lang="zh-CN" altLang="en-US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块：上直肌和下直肌，分别使眼球转向上内和下内；内直肌和外直肌，分别使眼球转向内侧和外侧；上斜肌和下斜肌，分别使眼球转向外下方和外上方。眼球的正常转动，是由这</a:t>
              </a:r>
              <a:r>
                <a:rPr lang="en-US" altLang="zh-CN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6</a:t>
              </a:r>
              <a:r>
                <a:rPr lang="zh-CN" altLang="en-US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块肌互相协作来完成的。运动上睑的肌有</a:t>
              </a:r>
              <a:r>
                <a:rPr lang="en-US" altLang="zh-CN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1</a:t>
              </a:r>
              <a:r>
                <a:rPr lang="zh-CN" altLang="en-US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块，称为上睑提肌，其作用为提上睑。</a:t>
              </a:r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334645" y="807720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 dirty="0">
                <a:latin typeface="Arial" panose="020B0604020202020204" pitchFamily="34" charset="0"/>
                <a:sym typeface="+mn-ea"/>
              </a:rPr>
              <a:t>（四）眼球外肌</a:t>
            </a:r>
            <a:endParaRPr lang="zh-CN" altLang="en-US" sz="2400" b="1" dirty="0">
              <a:latin typeface="Arial" panose="020B0604020202020204" pitchFamily="34" charset="0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840230" y="2764155"/>
            <a:ext cx="3226435" cy="269113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361430" y="2722245"/>
            <a:ext cx="3291840" cy="268795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2345055" y="5547995"/>
            <a:ext cx="27800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眼球外肌（右眼）</a:t>
            </a:r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6706870" y="5539105"/>
            <a:ext cx="318135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眼球外肌及其作用（右眼）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6"/>
          <p:cNvSpPr txBox="1"/>
          <p:nvPr>
            <p:custDataLst>
              <p:tags r:id="rId1"/>
            </p:custDataLst>
          </p:nvPr>
        </p:nvSpPr>
        <p:spPr>
          <a:xfrm>
            <a:off x="231407" y="87859"/>
            <a:ext cx="358330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一、</a:t>
            </a:r>
            <a:r>
              <a:rPr lang="zh-CN" altLang="en-US" sz="2800" b="1" spc="388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视器</a:t>
            </a:r>
            <a:r>
              <a:rPr altLang="zh-CN" sz="2800" b="1" spc="388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-</a:t>
            </a:r>
            <a:r>
              <a:rPr lang="zh-CN" altLang="en-US" sz="28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眼的血管</a:t>
            </a:r>
            <a:endParaRPr lang="zh-CN" altLang="en-US" sz="2800" b="1" spc="388" dirty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609600" y="1332230"/>
            <a:ext cx="10972800" cy="4584065"/>
            <a:chOff x="960" y="2111"/>
            <a:chExt cx="17280" cy="7219"/>
          </a:xfrm>
        </p:grpSpPr>
        <p:sp>
          <p:nvSpPr>
            <p:cNvPr id="22" name="矩形: 圆角 1128"/>
            <p:cNvSpPr/>
            <p:nvPr>
              <p:custDataLst>
                <p:tags r:id="rId2"/>
              </p:custDataLst>
            </p:nvPr>
          </p:nvSpPr>
          <p:spPr>
            <a:xfrm>
              <a:off x="960" y="2111"/>
              <a:ext cx="17280" cy="7219"/>
            </a:xfrm>
            <a:prstGeom prst="roundRect">
              <a:avLst>
                <a:gd name="adj" fmla="val 4386"/>
              </a:avLst>
            </a:prstGeom>
            <a:solidFill>
              <a:srgbClr val="FFFFFF"/>
            </a:solidFill>
            <a:ln w="12700">
              <a:solidFill>
                <a:srgbClr val="C0A3A3"/>
              </a:solidFill>
            </a:ln>
            <a:effectLst>
              <a:outerShdw blurRad="50800" dist="76200" dir="5400000" algn="t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24" name="同心圆 262"/>
            <p:cNvSpPr/>
            <p:nvPr>
              <p:custDataLst>
                <p:tags r:id="rId3"/>
              </p:custDataLst>
            </p:nvPr>
          </p:nvSpPr>
          <p:spPr>
            <a:xfrm>
              <a:off x="1185" y="2352"/>
              <a:ext cx="480" cy="480"/>
            </a:xfrm>
            <a:prstGeom prst="donut">
              <a:avLst/>
            </a:prstGeom>
            <a:solidFill>
              <a:srgbClr val="C30000"/>
            </a:solidFill>
            <a:ln w="25400">
              <a:solidFill>
                <a:srgbClr val="F2F2F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23" name="同心圆 262"/>
            <p:cNvSpPr/>
            <p:nvPr>
              <p:custDataLst>
                <p:tags r:id="rId4"/>
              </p:custDataLst>
            </p:nvPr>
          </p:nvSpPr>
          <p:spPr>
            <a:xfrm>
              <a:off x="17412" y="8533"/>
              <a:ext cx="480" cy="480"/>
            </a:xfrm>
            <a:prstGeom prst="donut">
              <a:avLst/>
            </a:prstGeom>
            <a:solidFill>
              <a:srgbClr val="C30000"/>
            </a:solidFill>
            <a:ln w="25400">
              <a:solidFill>
                <a:srgbClr val="F2F2F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11012" y="3397"/>
              <a:ext cx="5722" cy="3390"/>
            </a:xfrm>
            <a:prstGeom prst="rect">
              <a:avLst/>
            </a:prstGeom>
            <a:noFill/>
          </p:spPr>
          <p:txBody>
            <a:bodyPr wrap="square" rtlCol="0" anchor="ctr" anchorCtr="0">
              <a:noAutofit/>
            </a:bodyPr>
            <a:lstStyle/>
            <a:p>
              <a:pPr indent="508000" algn="just" fontAlgn="auto">
                <a:lnSpc>
                  <a:spcPct val="150000"/>
                </a:lnSpc>
              </a:pPr>
              <a:r>
                <a:rPr lang="zh-CN" altLang="en-US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眼动脉于颅腔内起自颈内动脉，其主要分支为视网膜中央动脉，该动脉行于视神经中央，至视神经盘处分为</a:t>
              </a:r>
              <a:r>
                <a:rPr lang="en-US" altLang="zh-CN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4</a:t>
              </a:r>
              <a:r>
                <a:rPr lang="zh-CN" altLang="en-US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支，即视网膜鼻侧上、下小动脉和视网膜颞侧上、下小动脉，分布于视网膜。</a:t>
              </a:r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334645" y="807720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 dirty="0">
                <a:latin typeface="Arial" panose="020B0604020202020204" pitchFamily="34" charset="0"/>
                <a:sym typeface="+mn-ea"/>
              </a:rPr>
              <a:t>（一）眼动脉</a:t>
            </a:r>
            <a:endParaRPr lang="zh-CN" altLang="en-US" sz="2400" b="1" dirty="0">
              <a:latin typeface="Arial" panose="020B0604020202020204" pitchFamily="34" charset="0"/>
              <a:sym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333500" y="1949450"/>
            <a:ext cx="5167630" cy="31845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6"/>
          <p:cNvSpPr txBox="1"/>
          <p:nvPr>
            <p:custDataLst>
              <p:tags r:id="rId1"/>
            </p:custDataLst>
          </p:nvPr>
        </p:nvSpPr>
        <p:spPr>
          <a:xfrm>
            <a:off x="231407" y="87859"/>
            <a:ext cx="358330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一、</a:t>
            </a:r>
            <a:r>
              <a:rPr lang="zh-CN" altLang="en-US" sz="2800" b="1" spc="388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视器</a:t>
            </a:r>
            <a:r>
              <a:rPr altLang="zh-CN" sz="2800" b="1" spc="388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-</a:t>
            </a:r>
            <a:r>
              <a:rPr lang="zh-CN" altLang="en-US" sz="28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眼的血管</a:t>
            </a:r>
            <a:endParaRPr lang="zh-CN" altLang="en-US" sz="2800" b="1" spc="388" dirty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609600" y="1332230"/>
            <a:ext cx="10972800" cy="4584065"/>
            <a:chOff x="960" y="2111"/>
            <a:chExt cx="17280" cy="7219"/>
          </a:xfrm>
        </p:grpSpPr>
        <p:sp>
          <p:nvSpPr>
            <p:cNvPr id="22" name="矩形: 圆角 1128"/>
            <p:cNvSpPr/>
            <p:nvPr>
              <p:custDataLst>
                <p:tags r:id="rId2"/>
              </p:custDataLst>
            </p:nvPr>
          </p:nvSpPr>
          <p:spPr>
            <a:xfrm>
              <a:off x="960" y="2111"/>
              <a:ext cx="17280" cy="7219"/>
            </a:xfrm>
            <a:prstGeom prst="roundRect">
              <a:avLst>
                <a:gd name="adj" fmla="val 4386"/>
              </a:avLst>
            </a:prstGeom>
            <a:solidFill>
              <a:srgbClr val="FFFFFF"/>
            </a:solidFill>
            <a:ln w="12700">
              <a:solidFill>
                <a:srgbClr val="C0A3A3"/>
              </a:solidFill>
            </a:ln>
            <a:effectLst>
              <a:outerShdw blurRad="50800" dist="76200" dir="5400000" algn="t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24" name="同心圆 262"/>
            <p:cNvSpPr/>
            <p:nvPr>
              <p:custDataLst>
                <p:tags r:id="rId3"/>
              </p:custDataLst>
            </p:nvPr>
          </p:nvSpPr>
          <p:spPr>
            <a:xfrm>
              <a:off x="1185" y="2352"/>
              <a:ext cx="480" cy="480"/>
            </a:xfrm>
            <a:prstGeom prst="donut">
              <a:avLst/>
            </a:prstGeom>
            <a:solidFill>
              <a:srgbClr val="C30000"/>
            </a:solidFill>
            <a:ln w="25400">
              <a:solidFill>
                <a:srgbClr val="F2F2F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23" name="同心圆 262"/>
            <p:cNvSpPr/>
            <p:nvPr>
              <p:custDataLst>
                <p:tags r:id="rId4"/>
              </p:custDataLst>
            </p:nvPr>
          </p:nvSpPr>
          <p:spPr>
            <a:xfrm>
              <a:off x="17412" y="8533"/>
              <a:ext cx="480" cy="480"/>
            </a:xfrm>
            <a:prstGeom prst="donut">
              <a:avLst/>
            </a:prstGeom>
            <a:solidFill>
              <a:srgbClr val="C30000"/>
            </a:solidFill>
            <a:ln w="25400">
              <a:solidFill>
                <a:srgbClr val="F2F2F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2455" y="3502"/>
              <a:ext cx="14002" cy="3390"/>
            </a:xfrm>
            <a:prstGeom prst="rect">
              <a:avLst/>
            </a:prstGeom>
            <a:noFill/>
          </p:spPr>
          <p:txBody>
            <a:bodyPr wrap="square" rtlCol="0" anchor="ctr" anchorCtr="0">
              <a:noAutofit/>
            </a:bodyPr>
            <a:lstStyle/>
            <a:p>
              <a:pPr indent="508000" algn="just" fontAlgn="auto">
                <a:lnSpc>
                  <a:spcPct val="150000"/>
                </a:lnSpc>
              </a:pPr>
              <a:r>
                <a:rPr lang="zh-CN" altLang="en-US" sz="2000" dirty="0">
                  <a:latin typeface="Arial" panose="020B0604020202020204" pitchFamily="34" charset="0"/>
                </a:rPr>
                <a:t>眼静脉及其属支与眼动脉及其分支伴行，向前与内眦静脉相通，向后经眶上裂入颅内的海绵窦。</a:t>
              </a:r>
              <a:endParaRPr lang="zh-CN" altLang="en-US" sz="2000" dirty="0">
                <a:latin typeface="Arial" panose="020B0604020202020204" pitchFamily="34" charset="0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334645" y="807720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 dirty="0">
                <a:latin typeface="Arial" panose="020B0604020202020204" pitchFamily="34" charset="0"/>
                <a:sym typeface="+mn-ea"/>
              </a:rPr>
              <a:t>（二）眼静脉</a:t>
            </a:r>
            <a:endParaRPr lang="zh-CN" altLang="en-US" sz="2400" b="1" dirty="0">
              <a:latin typeface="Arial" panose="020B0604020202020204" pitchFamily="34" charset="0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54803" y="238442"/>
            <a:ext cx="10564260" cy="554354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061210" y="1529715"/>
            <a:ext cx="8069580" cy="230695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72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任务二　</a:t>
            </a:r>
            <a:endParaRPr lang="zh-CN" altLang="en-US" sz="72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  <a:p>
            <a:pPr algn="ctr"/>
            <a:r>
              <a:rPr lang="zh-CN" altLang="en-US" sz="72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前庭蜗器</a:t>
            </a:r>
            <a:endParaRPr lang="zh-CN" altLang="en-US" sz="72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9784873da7d5dd939555a422eff551ceed9e77a644dba-7A8xtg"/>
          <p:cNvPicPr>
            <a:picLocks noChangeAspect="1"/>
          </p:cNvPicPr>
          <p:nvPr/>
        </p:nvPicPr>
        <p:blipFill>
          <a:blip r:embed="rId1" cstate="print"/>
          <a:srcRect l="12780" t="2600" r="33949" b="13746"/>
          <a:stretch>
            <a:fillRect/>
          </a:stretch>
        </p:blipFill>
        <p:spPr>
          <a:xfrm>
            <a:off x="-15875" y="19685"/>
            <a:ext cx="3674110" cy="686562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855" y="132715"/>
            <a:ext cx="3422650" cy="6640195"/>
          </a:xfrm>
          <a:prstGeom prst="rect">
            <a:avLst/>
          </a:prstGeom>
          <a:solidFill>
            <a:schemeClr val="bg1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984250" y="1511935"/>
            <a:ext cx="1452880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b="1">
                <a:solidFill>
                  <a:srgbClr val="5A84AF"/>
                </a:solidFill>
                <a:latin typeface="黑体" panose="02010609060101010101" charset="-122"/>
                <a:ea typeface="黑体" panose="02010609060101010101" charset="-122"/>
              </a:rPr>
              <a:t>目</a:t>
            </a:r>
            <a:endParaRPr lang="zh-CN" altLang="en-US" sz="9600" b="1">
              <a:solidFill>
                <a:srgbClr val="5A84AF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en-US" sz="9600" b="1">
                <a:solidFill>
                  <a:srgbClr val="5A84AF"/>
                </a:solidFill>
                <a:latin typeface="黑体" panose="02010609060101010101" charset="-122"/>
                <a:ea typeface="黑体" panose="02010609060101010101" charset="-122"/>
              </a:rPr>
              <a:t>录</a:t>
            </a:r>
            <a:endParaRPr lang="zh-CN" altLang="en-US" sz="9600" b="1">
              <a:solidFill>
                <a:srgbClr val="5A84A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968022" y="500112"/>
            <a:ext cx="3498580" cy="540000"/>
            <a:chOff x="1397186" y="3857714"/>
            <a:chExt cx="4055189" cy="549605"/>
          </a:xfrm>
        </p:grpSpPr>
        <p:sp>
          <p:nvSpPr>
            <p:cNvPr id="5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8EC0B9"/>
            </a:solidFill>
            <a:ln w="9525">
              <a:noFill/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endParaRPr lang="zh-CN" altLang="en-US" sz="1800" dirty="0">
                <a:solidFill>
                  <a:schemeClr val="bg1"/>
                </a:solidFill>
                <a:uFillTx/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sp>
          <p:nvSpPr>
            <p:cNvPr id="47" name="矩形 46"/>
            <p:cNvSpPr/>
            <p:nvPr/>
          </p:nvSpPr>
          <p:spPr bwMode="auto">
            <a:xfrm>
              <a:off x="2597287" y="3857714"/>
              <a:ext cx="2855088" cy="549605"/>
            </a:xfrm>
            <a:prstGeom prst="rect">
              <a:avLst/>
            </a:prstGeom>
            <a:noFill/>
            <a:ln w="19050">
              <a:solidFill>
                <a:srgbClr val="8EC0B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绪论</a:t>
              </a:r>
              <a:endParaRPr lang="zh-CN" altLang="en-US" sz="16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7890875" y="500112"/>
            <a:ext cx="3698922" cy="540000"/>
            <a:chOff x="1397186" y="3857714"/>
            <a:chExt cx="4225649" cy="549605"/>
          </a:xfrm>
        </p:grpSpPr>
        <p:sp>
          <p:nvSpPr>
            <p:cNvPr id="49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F3B96D"/>
            </a:solidFill>
            <a:ln w="9525">
              <a:solidFill>
                <a:srgbClr val="F3B96D"/>
              </a:solidFill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单元一</a:t>
              </a:r>
              <a:endParaRPr lang="zh-CN" altLang="en-US" sz="1800" dirty="0" smtClean="0">
                <a:solidFill>
                  <a:schemeClr val="bg1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sp>
          <p:nvSpPr>
            <p:cNvPr id="50" name="矩形 49"/>
            <p:cNvSpPr/>
            <p:nvPr/>
          </p:nvSpPr>
          <p:spPr bwMode="auto">
            <a:xfrm>
              <a:off x="2597135" y="3857714"/>
              <a:ext cx="3025700" cy="549589"/>
            </a:xfrm>
            <a:prstGeom prst="rect">
              <a:avLst/>
            </a:prstGeom>
            <a:noFill/>
            <a:ln w="19050">
              <a:solidFill>
                <a:srgbClr val="F3B9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lnSpc>
                  <a:spcPct val="150000"/>
                </a:lnSpc>
              </a:pPr>
              <a:r>
                <a:rPr lang="zh-CN" altLang="en-US" sz="16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细胞的基本结构</a:t>
              </a:r>
              <a:endParaRPr lang="zh-CN" altLang="en-US" sz="16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3968022" y="1390637"/>
            <a:ext cx="3498580" cy="540000"/>
            <a:chOff x="1397186" y="3857714"/>
            <a:chExt cx="4225649" cy="549605"/>
          </a:xfrm>
        </p:grpSpPr>
        <p:sp>
          <p:nvSpPr>
            <p:cNvPr id="52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F3B96D"/>
            </a:solidFill>
            <a:ln w="9525">
              <a:solidFill>
                <a:srgbClr val="F3B96D"/>
              </a:solidFill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单元二</a:t>
              </a:r>
              <a:endParaRPr lang="zh-CN" altLang="en-US" sz="1800" dirty="0" smtClean="0">
                <a:solidFill>
                  <a:schemeClr val="bg1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sp>
          <p:nvSpPr>
            <p:cNvPr id="53" name="矩形 52"/>
            <p:cNvSpPr/>
            <p:nvPr/>
          </p:nvSpPr>
          <p:spPr bwMode="auto">
            <a:xfrm>
              <a:off x="2597135" y="3857714"/>
              <a:ext cx="3025700" cy="549589"/>
            </a:xfrm>
            <a:prstGeom prst="rect">
              <a:avLst/>
            </a:prstGeom>
            <a:noFill/>
            <a:ln w="19050">
              <a:solidFill>
                <a:srgbClr val="F3B9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基本组织</a:t>
              </a:r>
              <a:endParaRPr lang="zh-CN" altLang="en-US" sz="16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7890875" y="1390637"/>
            <a:ext cx="3698922" cy="540000"/>
            <a:chOff x="1397186" y="3857714"/>
            <a:chExt cx="4055189" cy="549605"/>
          </a:xfrm>
        </p:grpSpPr>
        <p:sp>
          <p:nvSpPr>
            <p:cNvPr id="57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8EC0B9"/>
            </a:solidFill>
            <a:ln w="9525">
              <a:noFill/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单元三</a:t>
              </a:r>
              <a:endParaRPr lang="zh-CN" altLang="en-US" sz="1800" dirty="0" smtClean="0">
                <a:solidFill>
                  <a:schemeClr val="bg1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sp>
          <p:nvSpPr>
            <p:cNvPr id="58" name="矩形 57"/>
            <p:cNvSpPr/>
            <p:nvPr/>
          </p:nvSpPr>
          <p:spPr bwMode="auto">
            <a:xfrm>
              <a:off x="2597287" y="3857714"/>
              <a:ext cx="2855088" cy="549605"/>
            </a:xfrm>
            <a:prstGeom prst="rect">
              <a:avLst/>
            </a:prstGeom>
            <a:noFill/>
            <a:ln w="19050">
              <a:solidFill>
                <a:srgbClr val="8EC0B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皮肤</a:t>
              </a:r>
              <a:endParaRPr lang="zh-CN" altLang="en-US" sz="16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3928017" y="2252828"/>
            <a:ext cx="3498580" cy="540000"/>
            <a:chOff x="1397186" y="3857714"/>
            <a:chExt cx="4055189" cy="549605"/>
          </a:xfrm>
        </p:grpSpPr>
        <p:sp>
          <p:nvSpPr>
            <p:cNvPr id="60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8EC0B9"/>
            </a:solidFill>
            <a:ln w="9525">
              <a:noFill/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单元四</a:t>
              </a:r>
              <a:endParaRPr lang="zh-CN" altLang="en-US" sz="1800" dirty="0" smtClean="0">
                <a:solidFill>
                  <a:schemeClr val="bg1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sp>
          <p:nvSpPr>
            <p:cNvPr id="61" name="矩形 60"/>
            <p:cNvSpPr/>
            <p:nvPr/>
          </p:nvSpPr>
          <p:spPr bwMode="auto">
            <a:xfrm>
              <a:off x="2597287" y="3857714"/>
              <a:ext cx="2855088" cy="549605"/>
            </a:xfrm>
            <a:prstGeom prst="rect">
              <a:avLst/>
            </a:prstGeom>
            <a:noFill/>
            <a:ln w="19050">
              <a:solidFill>
                <a:srgbClr val="8EC0B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运动系统</a:t>
              </a:r>
              <a:endParaRPr lang="zh-CN" altLang="en-US" sz="16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7890875" y="2252828"/>
            <a:ext cx="3698922" cy="540000"/>
            <a:chOff x="1397186" y="3857714"/>
            <a:chExt cx="4225649" cy="549605"/>
          </a:xfrm>
        </p:grpSpPr>
        <p:sp>
          <p:nvSpPr>
            <p:cNvPr id="63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F3B96D"/>
            </a:solidFill>
            <a:ln w="9525">
              <a:solidFill>
                <a:srgbClr val="F3B96D"/>
              </a:solidFill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单元五</a:t>
              </a:r>
              <a:endParaRPr lang="zh-CN" altLang="en-US" sz="1800" dirty="0" smtClean="0">
                <a:solidFill>
                  <a:schemeClr val="bg1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sp>
          <p:nvSpPr>
            <p:cNvPr id="64" name="矩形 63"/>
            <p:cNvSpPr/>
            <p:nvPr/>
          </p:nvSpPr>
          <p:spPr bwMode="auto">
            <a:xfrm>
              <a:off x="2597135" y="3857714"/>
              <a:ext cx="3025700" cy="549589"/>
            </a:xfrm>
            <a:prstGeom prst="rect">
              <a:avLst/>
            </a:prstGeom>
            <a:noFill/>
            <a:ln w="19050">
              <a:solidFill>
                <a:srgbClr val="F3B9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消化系统</a:t>
              </a:r>
              <a:endParaRPr lang="zh-CN" altLang="en-US" sz="16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3927382" y="3115552"/>
            <a:ext cx="3498580" cy="540000"/>
            <a:chOff x="1397186" y="3857714"/>
            <a:chExt cx="4225649" cy="549605"/>
          </a:xfrm>
        </p:grpSpPr>
        <p:sp>
          <p:nvSpPr>
            <p:cNvPr id="66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F3B96D"/>
            </a:solidFill>
            <a:ln w="9525">
              <a:solidFill>
                <a:srgbClr val="F3B96D"/>
              </a:solidFill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单元六</a:t>
              </a:r>
              <a:endParaRPr lang="zh-CN" altLang="en-US" sz="1800" dirty="0" smtClean="0">
                <a:solidFill>
                  <a:schemeClr val="bg1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sp>
          <p:nvSpPr>
            <p:cNvPr id="67" name="矩形 66"/>
            <p:cNvSpPr/>
            <p:nvPr/>
          </p:nvSpPr>
          <p:spPr bwMode="auto">
            <a:xfrm>
              <a:off x="2597135" y="3857714"/>
              <a:ext cx="3025700" cy="549589"/>
            </a:xfrm>
            <a:prstGeom prst="rect">
              <a:avLst/>
            </a:prstGeom>
            <a:noFill/>
            <a:ln w="19050">
              <a:solidFill>
                <a:srgbClr val="F3B9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呼吸系统</a:t>
              </a:r>
              <a:endParaRPr lang="zh-CN" altLang="en-US" sz="16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7890875" y="3105137"/>
            <a:ext cx="3698922" cy="540000"/>
            <a:chOff x="1397186" y="3857714"/>
            <a:chExt cx="4055189" cy="549605"/>
          </a:xfrm>
        </p:grpSpPr>
        <p:sp>
          <p:nvSpPr>
            <p:cNvPr id="69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8EC0B9"/>
            </a:solidFill>
            <a:ln w="9525">
              <a:noFill/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单元七</a:t>
              </a:r>
              <a:endParaRPr lang="zh-CN" altLang="en-US" sz="1800" dirty="0" smtClean="0">
                <a:solidFill>
                  <a:schemeClr val="bg1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sp>
          <p:nvSpPr>
            <p:cNvPr id="70" name="矩形 69"/>
            <p:cNvSpPr/>
            <p:nvPr/>
          </p:nvSpPr>
          <p:spPr bwMode="auto">
            <a:xfrm>
              <a:off x="2597287" y="3857714"/>
              <a:ext cx="2855088" cy="549605"/>
            </a:xfrm>
            <a:prstGeom prst="rect">
              <a:avLst/>
            </a:prstGeom>
            <a:noFill/>
            <a:ln w="19050">
              <a:solidFill>
                <a:srgbClr val="8EC0B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泌尿系统</a:t>
              </a:r>
              <a:endParaRPr lang="zh-CN" altLang="en-US" sz="16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3912600" y="4005567"/>
            <a:ext cx="3698922" cy="540000"/>
            <a:chOff x="1397186" y="3857714"/>
            <a:chExt cx="4055189" cy="549605"/>
          </a:xfrm>
        </p:grpSpPr>
        <p:sp>
          <p:nvSpPr>
            <p:cNvPr id="72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8EC0B9"/>
            </a:solidFill>
            <a:ln w="9525">
              <a:noFill/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单元八</a:t>
              </a:r>
              <a:endParaRPr lang="zh-CN" altLang="en-US" sz="1800" dirty="0" smtClean="0">
                <a:solidFill>
                  <a:schemeClr val="bg1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sp>
          <p:nvSpPr>
            <p:cNvPr id="73" name="矩形 72"/>
            <p:cNvSpPr/>
            <p:nvPr/>
          </p:nvSpPr>
          <p:spPr bwMode="auto">
            <a:xfrm>
              <a:off x="2597287" y="3857714"/>
              <a:ext cx="2855088" cy="549605"/>
            </a:xfrm>
            <a:prstGeom prst="rect">
              <a:avLst/>
            </a:prstGeom>
            <a:noFill/>
            <a:ln w="19050">
              <a:solidFill>
                <a:srgbClr val="8EC0B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生殖系统</a:t>
              </a:r>
              <a:endParaRPr lang="zh-CN" altLang="en-US" sz="16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7890875" y="4005428"/>
            <a:ext cx="3698922" cy="540000"/>
            <a:chOff x="1397186" y="3857714"/>
            <a:chExt cx="4225649" cy="549605"/>
          </a:xfrm>
        </p:grpSpPr>
        <p:sp>
          <p:nvSpPr>
            <p:cNvPr id="75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F3B96D"/>
            </a:solidFill>
            <a:ln w="9525">
              <a:solidFill>
                <a:srgbClr val="F3B96D"/>
              </a:solidFill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单元九</a:t>
              </a:r>
              <a:endParaRPr lang="zh-CN" altLang="en-US" sz="1800" dirty="0" smtClean="0">
                <a:solidFill>
                  <a:schemeClr val="bg1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sp>
          <p:nvSpPr>
            <p:cNvPr id="76" name="矩形 75"/>
            <p:cNvSpPr/>
            <p:nvPr/>
          </p:nvSpPr>
          <p:spPr bwMode="auto">
            <a:xfrm>
              <a:off x="2597135" y="3857714"/>
              <a:ext cx="3025700" cy="549589"/>
            </a:xfrm>
            <a:prstGeom prst="rect">
              <a:avLst/>
            </a:prstGeom>
            <a:noFill/>
            <a:ln w="19050">
              <a:solidFill>
                <a:srgbClr val="F3B9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脉管系统</a:t>
              </a:r>
              <a:endParaRPr lang="zh-CN" altLang="en-US" sz="16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3914505" y="4840453"/>
            <a:ext cx="3698922" cy="540000"/>
            <a:chOff x="1397186" y="3857714"/>
            <a:chExt cx="4225649" cy="549605"/>
          </a:xfrm>
        </p:grpSpPr>
        <p:sp>
          <p:nvSpPr>
            <p:cNvPr id="78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F3B96D"/>
            </a:solidFill>
            <a:ln w="9525">
              <a:solidFill>
                <a:srgbClr val="F3B96D"/>
              </a:solidFill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单元十</a:t>
              </a:r>
              <a:endParaRPr lang="zh-CN" altLang="en-US" sz="1800" dirty="0" smtClean="0">
                <a:solidFill>
                  <a:schemeClr val="bg1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sp>
          <p:nvSpPr>
            <p:cNvPr id="79" name="矩形 78"/>
            <p:cNvSpPr/>
            <p:nvPr/>
          </p:nvSpPr>
          <p:spPr bwMode="auto">
            <a:xfrm>
              <a:off x="2597135" y="3857714"/>
              <a:ext cx="3025700" cy="549589"/>
            </a:xfrm>
            <a:prstGeom prst="rect">
              <a:avLst/>
            </a:prstGeom>
            <a:noFill/>
            <a:ln w="19050">
              <a:solidFill>
                <a:srgbClr val="F3B9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感觉器</a:t>
              </a:r>
              <a:endParaRPr lang="zh-CN" altLang="en-US" sz="16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7890875" y="4819637"/>
            <a:ext cx="3698922" cy="540000"/>
            <a:chOff x="1397186" y="3857714"/>
            <a:chExt cx="4055189" cy="549605"/>
          </a:xfrm>
        </p:grpSpPr>
        <p:sp>
          <p:nvSpPr>
            <p:cNvPr id="81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8EC0B9"/>
            </a:solidFill>
            <a:ln w="9525">
              <a:noFill/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600" dirty="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单元十一</a:t>
              </a:r>
              <a:endParaRPr lang="zh-CN" altLang="en-US" sz="1600" dirty="0" smtClean="0">
                <a:solidFill>
                  <a:schemeClr val="bg1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sp>
          <p:nvSpPr>
            <p:cNvPr id="82" name="矩形 81"/>
            <p:cNvSpPr/>
            <p:nvPr/>
          </p:nvSpPr>
          <p:spPr bwMode="auto">
            <a:xfrm>
              <a:off x="2597287" y="3857714"/>
              <a:ext cx="2855088" cy="549605"/>
            </a:xfrm>
            <a:prstGeom prst="rect">
              <a:avLst/>
            </a:prstGeom>
            <a:noFill/>
            <a:ln w="19050">
              <a:solidFill>
                <a:srgbClr val="8EC0B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神经系统</a:t>
              </a:r>
              <a:endParaRPr lang="zh-CN" altLang="en-US" sz="16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3912600" y="5730862"/>
            <a:ext cx="3698922" cy="540000"/>
            <a:chOff x="1397186" y="3857714"/>
            <a:chExt cx="4055189" cy="549605"/>
          </a:xfrm>
        </p:grpSpPr>
        <p:sp>
          <p:nvSpPr>
            <p:cNvPr id="84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8EC0B9"/>
            </a:solidFill>
            <a:ln w="9525">
              <a:noFill/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600" dirty="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单元十二</a:t>
              </a:r>
              <a:endParaRPr lang="zh-CN" altLang="en-US" sz="1600" dirty="0" smtClean="0">
                <a:solidFill>
                  <a:schemeClr val="bg1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sp>
          <p:nvSpPr>
            <p:cNvPr id="85" name="矩形 84"/>
            <p:cNvSpPr/>
            <p:nvPr/>
          </p:nvSpPr>
          <p:spPr bwMode="auto">
            <a:xfrm>
              <a:off x="2597287" y="3857714"/>
              <a:ext cx="2855088" cy="549605"/>
            </a:xfrm>
            <a:prstGeom prst="rect">
              <a:avLst/>
            </a:prstGeom>
            <a:noFill/>
            <a:ln w="19050">
              <a:solidFill>
                <a:srgbClr val="8EC0B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内分泌系统</a:t>
              </a:r>
              <a:endParaRPr lang="zh-CN" altLang="en-US" sz="16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7890875" y="5709768"/>
            <a:ext cx="3698922" cy="540000"/>
            <a:chOff x="1397186" y="3857714"/>
            <a:chExt cx="4225649" cy="549605"/>
          </a:xfrm>
        </p:grpSpPr>
        <p:sp>
          <p:nvSpPr>
            <p:cNvPr id="87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F3B96D"/>
            </a:solidFill>
            <a:ln w="9525">
              <a:solidFill>
                <a:srgbClr val="F3B96D"/>
              </a:solidFill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600" dirty="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单元十三</a:t>
              </a:r>
              <a:endParaRPr lang="zh-CN" altLang="en-US" sz="1600" dirty="0" smtClean="0">
                <a:solidFill>
                  <a:schemeClr val="bg1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sp>
          <p:nvSpPr>
            <p:cNvPr id="88" name="矩形 87"/>
            <p:cNvSpPr/>
            <p:nvPr/>
          </p:nvSpPr>
          <p:spPr bwMode="auto">
            <a:xfrm>
              <a:off x="2597135" y="3857714"/>
              <a:ext cx="3025700" cy="549589"/>
            </a:xfrm>
            <a:prstGeom prst="rect">
              <a:avLst/>
            </a:prstGeom>
            <a:noFill/>
            <a:ln w="19050">
              <a:solidFill>
                <a:srgbClr val="F3B9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人体胚胎学概要</a:t>
              </a:r>
              <a:endParaRPr lang="zh-CN" altLang="en-US" sz="16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500"/>
                            </p:stCondLst>
                            <p:childTnLst>
                              <p:par>
                                <p:cTn id="3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500"/>
                            </p:stCondLst>
                            <p:childTnLst>
                              <p:par>
                                <p:cTn id="4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500"/>
                            </p:stCondLst>
                            <p:childTnLst>
                              <p:par>
                                <p:cTn id="5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7000"/>
                            </p:stCondLst>
                            <p:childTnLst>
                              <p:par>
                                <p:cTn id="5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7500"/>
                            </p:stCondLst>
                            <p:childTnLst>
                              <p:par>
                                <p:cTn id="6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2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8500"/>
                            </p:stCondLst>
                            <p:childTnLst>
                              <p:par>
                                <p:cTn id="7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7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080770" y="593090"/>
            <a:ext cx="3954780" cy="41052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pPr algn="l"/>
            <a:r>
              <a:rPr lang="en-US" altLang="zh-CN" sz="2000" dirty="0">
                <a:latin typeface="Arial" panose="020B0604020202020204" pitchFamily="34" charset="0"/>
                <a:sym typeface="+mn-ea"/>
              </a:rPr>
              <a:t>       </a:t>
            </a:r>
            <a:r>
              <a:rPr lang="zh-CN" altLang="en-US" sz="2000" dirty="0">
                <a:latin typeface="Arial" panose="020B0604020202020204" pitchFamily="34" charset="0"/>
                <a:sym typeface="+mn-ea"/>
              </a:rPr>
              <a:t>前庭蜗器又称为耳，分为外耳、中耳和内耳</a:t>
            </a:r>
            <a:r>
              <a:rPr lang="en-US" altLang="zh-CN" sz="2000" dirty="0">
                <a:latin typeface="Arial" panose="020B0604020202020204" pitchFamily="34" charset="0"/>
                <a:sym typeface="+mn-ea"/>
              </a:rPr>
              <a:t>3</a:t>
            </a:r>
            <a:r>
              <a:rPr lang="zh-CN" altLang="en-US" sz="2000" dirty="0">
                <a:latin typeface="Arial" panose="020B0604020202020204" pitchFamily="34" charset="0"/>
                <a:sym typeface="+mn-ea"/>
              </a:rPr>
              <a:t>部分。外耳和中耳收集和传导声波，内耳有听觉和位觉感受器。</a:t>
            </a:r>
            <a:endParaRPr lang="zh-CN" altLang="en-US" sz="2000" dirty="0">
              <a:latin typeface="Arial" panose="020B0604020202020204" pitchFamily="34" charset="0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5267960" y="929005"/>
            <a:ext cx="6400800" cy="447421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194" y="1715770"/>
            <a:ext cx="10870565" cy="425767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358330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</a:t>
            </a:r>
            <a:r>
              <a:rPr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前庭蜗器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-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外耳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31140" y="991235"/>
            <a:ext cx="6085840" cy="40830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r>
              <a:rPr lang="zh-CN" altLang="en-US" sz="2400" dirty="0">
                <a:latin typeface="Arial" panose="020B0604020202020204" pitchFamily="34" charset="0"/>
                <a:sym typeface="+mn-ea"/>
              </a:rPr>
              <a:t>外耳包括耳郭、外耳道和鼓膜。</a:t>
            </a:r>
            <a:endParaRPr lang="zh-CN" altLang="en-US" sz="2400" dirty="0">
              <a:latin typeface="Arial" panose="020B0604020202020204" pitchFamily="34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19810" y="2064385"/>
            <a:ext cx="10106025" cy="136398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US" altLang="zh-CN" sz="2000" dirty="0">
                <a:latin typeface="Calibri" panose="020F0502020204030204" pitchFamily="34" charset="0"/>
                <a:sym typeface="+mn-ea"/>
              </a:rPr>
              <a:t>         </a:t>
            </a:r>
            <a:r>
              <a:rPr lang="zh-CN" altLang="en-US" sz="2000" dirty="0">
                <a:latin typeface="Calibri" panose="020F0502020204030204" pitchFamily="34" charset="0"/>
                <a:sym typeface="+mn-ea"/>
              </a:rPr>
              <a:t>耳郭由弹性软骨作为支架，外覆皮肤。耳郭下部无软骨的部分，称为耳垂，为临床常用的采血部位。耳郭中部的深凹内有外耳门，外耳门前外方的突起，称为耳屏。耳郭有收集声波的作用。</a:t>
            </a:r>
            <a:endParaRPr lang="zh-CN" altLang="en-US" sz="2000" dirty="0">
              <a:latin typeface="Calibri" panose="020F0502020204030204" pitchFamily="34" charset="0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21410" y="1878965"/>
            <a:ext cx="217741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Calibri" panose="020F0502020204030204" pitchFamily="34" charset="0"/>
              </a:rPr>
              <a:t>（一）耳郭</a:t>
            </a:r>
            <a:endParaRPr lang="zh-CN" altLang="en-US" sz="2000" dirty="0">
              <a:latin typeface="Calibri" panose="020F050202020403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21410" y="3288030"/>
            <a:ext cx="217741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Calibri" panose="020F0502020204030204" pitchFamily="34" charset="0"/>
              </a:rPr>
              <a:t>（二）外耳道</a:t>
            </a:r>
            <a:endParaRPr lang="zh-CN" altLang="en-US" sz="2000" dirty="0">
              <a:latin typeface="Calibri" panose="020F0502020204030204" pitchFamily="3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19810" y="3779520"/>
            <a:ext cx="1006411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/>
              <a:t>     </a:t>
            </a:r>
            <a:r>
              <a:rPr lang="zh-CN" altLang="en-US" sz="2000" dirty="0">
                <a:latin typeface="Calibri" panose="020F0502020204030204" pitchFamily="34" charset="0"/>
              </a:rPr>
              <a:t>外耳道为外耳门至鼓膜的弯曲管道，其外侧1/3为软骨部，内侧2/3为骨部。成人的外耳道长2.5cm。外耳道皮肤富含皮脂腺和耵聍腺，耵聍腺分泌耵聍。外耳道皮肤与软骨和骨膜结合紧密，当发生炎症或疖肿时疼痛剧烈。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194" y="1715770"/>
            <a:ext cx="10870565" cy="425767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358330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</a:t>
            </a:r>
            <a:r>
              <a:rPr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前庭蜗器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-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外耳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31140" y="991235"/>
            <a:ext cx="6085840" cy="40830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r>
              <a:rPr lang="en-US" altLang="zh-CN" sz="2400" dirty="0">
                <a:latin typeface="Calibri" panose="020F0502020204030204" pitchFamily="34" charset="0"/>
                <a:sym typeface="+mn-ea"/>
              </a:rPr>
              <a:t> </a:t>
            </a:r>
            <a:r>
              <a:rPr lang="zh-CN" altLang="en-US" sz="2400" dirty="0">
                <a:latin typeface="Calibri" panose="020F0502020204030204" pitchFamily="34" charset="0"/>
                <a:sym typeface="+mn-ea"/>
              </a:rPr>
              <a:t>（三）鼓膜</a:t>
            </a:r>
            <a:endParaRPr lang="zh-CN" altLang="en-US" sz="2400" dirty="0">
              <a:latin typeface="Arial" panose="020B0604020202020204" pitchFamily="34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19810" y="2064385"/>
            <a:ext cx="4629150" cy="358267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US" altLang="zh-CN" sz="2000" dirty="0">
                <a:latin typeface="Calibri" panose="020F0502020204030204" pitchFamily="34" charset="0"/>
                <a:sym typeface="+mn-ea"/>
              </a:rPr>
              <a:t>         </a:t>
            </a:r>
            <a:r>
              <a:rPr lang="zh-CN" altLang="en-US" sz="2000" dirty="0">
                <a:latin typeface="Calibri" panose="020F0502020204030204" pitchFamily="34" charset="0"/>
                <a:sym typeface="+mn-ea"/>
              </a:rPr>
              <a:t>鼓膜位于外耳道与中耳之间，为椭圆形、半透明薄膜，呈倾斜位、浅漏斗状（图</a:t>
            </a:r>
            <a:r>
              <a:rPr lang="en-US" altLang="zh-CN" sz="2000" dirty="0">
                <a:latin typeface="Calibri" panose="020F0502020204030204" pitchFamily="34" charset="0"/>
                <a:sym typeface="+mn-ea"/>
              </a:rPr>
              <a:t> 10-10</a:t>
            </a:r>
            <a:r>
              <a:rPr lang="zh-CN" altLang="en-US" sz="2000" dirty="0">
                <a:latin typeface="Calibri" panose="020F0502020204030204" pitchFamily="34" charset="0"/>
                <a:sym typeface="+mn-ea"/>
              </a:rPr>
              <a:t>）。其中央部略向内陷，称为鼓膜脐。鼓膜上</a:t>
            </a:r>
            <a:r>
              <a:rPr lang="en-US" altLang="zh-CN" sz="2000" dirty="0">
                <a:latin typeface="Calibri" panose="020F0502020204030204" pitchFamily="34" charset="0"/>
                <a:sym typeface="+mn-ea"/>
              </a:rPr>
              <a:t>1/4</a:t>
            </a:r>
            <a:r>
              <a:rPr lang="zh-CN" altLang="en-US" sz="2000" dirty="0">
                <a:latin typeface="Calibri" panose="020F0502020204030204" pitchFamily="34" charset="0"/>
                <a:sym typeface="+mn-ea"/>
              </a:rPr>
              <a:t>为松弛部，下</a:t>
            </a:r>
            <a:r>
              <a:rPr lang="en-US" altLang="zh-CN" sz="2000" dirty="0">
                <a:latin typeface="Calibri" panose="020F0502020204030204" pitchFamily="34" charset="0"/>
                <a:sym typeface="+mn-ea"/>
              </a:rPr>
              <a:t>3/4</a:t>
            </a:r>
            <a:r>
              <a:rPr lang="zh-CN" altLang="en-US" sz="2000" dirty="0">
                <a:latin typeface="Calibri" panose="020F0502020204030204" pitchFamily="34" charset="0"/>
                <a:sym typeface="+mn-ea"/>
              </a:rPr>
              <a:t>为紧张部。活体检查时，松弛部呈粉红色，紧张部呈灰白色。鼓膜脐的前下方有一个三角形的反光区，称为光锥。</a:t>
            </a:r>
            <a:endParaRPr lang="zh-CN" altLang="en-US" sz="2000" dirty="0">
              <a:latin typeface="Calibri" panose="020F0502020204030204" pitchFamily="34" charset="0"/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233160" y="1888490"/>
            <a:ext cx="4371975" cy="390969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194" y="1715770"/>
            <a:ext cx="10870565" cy="425767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358330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</a:t>
            </a:r>
            <a:r>
              <a:rPr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前庭蜗器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-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中耳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61035" y="991235"/>
            <a:ext cx="6085840" cy="40830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r>
              <a:rPr lang="en-US" altLang="zh-CN" sz="2400" dirty="0">
                <a:latin typeface="Calibri" panose="020F0502020204030204" pitchFamily="34" charset="0"/>
                <a:sym typeface="+mn-ea"/>
              </a:rPr>
              <a:t> </a:t>
            </a:r>
            <a:r>
              <a:rPr lang="zh-CN" altLang="en-US" sz="2400" dirty="0">
                <a:latin typeface="Arial" panose="020B0604020202020204" pitchFamily="34" charset="0"/>
                <a:sym typeface="+mn-ea"/>
              </a:rPr>
              <a:t>中耳包括鼓室、咽鼓管和乳突小房等。</a:t>
            </a:r>
            <a:endParaRPr lang="zh-CN" altLang="en-US" sz="2400" dirty="0">
              <a:latin typeface="Arial" panose="020B0604020202020204" pitchFamily="34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19810" y="2064385"/>
            <a:ext cx="9963150" cy="358267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zh-CN" altLang="en-US" sz="2000" dirty="0">
                <a:latin typeface="Calibri" panose="020F0502020204030204" pitchFamily="34" charset="0"/>
                <a:sym typeface="+mn-ea"/>
              </a:rPr>
              <a:t>（一）鼓室</a:t>
            </a:r>
            <a:endParaRPr lang="zh-CN" altLang="en-US" sz="2000" dirty="0">
              <a:latin typeface="Calibri" panose="020F0502020204030204" pitchFamily="34" charset="0"/>
              <a:sym typeface="+mn-ea"/>
            </a:endParaRPr>
          </a:p>
          <a:p>
            <a:r>
              <a:rPr lang="zh-CN" altLang="en-US" sz="2000" dirty="0">
                <a:latin typeface="Calibri" panose="020F0502020204030204" pitchFamily="34" charset="0"/>
                <a:sym typeface="+mn-ea"/>
              </a:rPr>
              <a:t>鼓室位于鼓膜与内耳之间，为颞骨岩部内不规则、含气的小腔，内衬黏膜。鼓室的黏膜与咽鼓管及乳突小房的黏膜相延续。鼓室有</a:t>
            </a:r>
            <a:r>
              <a:rPr lang="en-US" altLang="zh-CN" sz="2000" dirty="0">
                <a:latin typeface="Calibri" panose="020F0502020204030204" pitchFamily="34" charset="0"/>
                <a:sym typeface="+mn-ea"/>
              </a:rPr>
              <a:t>6</a:t>
            </a:r>
            <a:r>
              <a:rPr lang="zh-CN" altLang="en-US" sz="2000" dirty="0">
                <a:latin typeface="Calibri" panose="020F0502020204030204" pitchFamily="34" charset="0"/>
                <a:sym typeface="+mn-ea"/>
              </a:rPr>
              <a:t>个壁，内有</a:t>
            </a:r>
            <a:r>
              <a:rPr lang="en-US" altLang="zh-CN" sz="2000" dirty="0">
                <a:latin typeface="Calibri" panose="020F0502020204030204" pitchFamily="34" charset="0"/>
                <a:sym typeface="+mn-ea"/>
              </a:rPr>
              <a:t>3</a:t>
            </a:r>
            <a:r>
              <a:rPr lang="zh-CN" altLang="en-US" sz="2000" dirty="0">
                <a:latin typeface="Calibri" panose="020F0502020204030204" pitchFamily="34" charset="0"/>
                <a:sym typeface="+mn-ea"/>
              </a:rPr>
              <a:t>块听小骨。</a:t>
            </a:r>
            <a:endParaRPr lang="zh-CN" altLang="en-US" sz="2000" dirty="0">
              <a:latin typeface="Calibri" panose="020F0502020204030204" pitchFamily="34" charset="0"/>
              <a:sym typeface="+mn-ea"/>
            </a:endParaRPr>
          </a:p>
          <a:p>
            <a:r>
              <a:rPr lang="en-US" altLang="zh-CN" sz="2000" dirty="0">
                <a:latin typeface="Calibri" panose="020F0502020204030204" pitchFamily="34" charset="0"/>
                <a:sym typeface="+mn-ea"/>
              </a:rPr>
              <a:t>1.</a:t>
            </a:r>
            <a:r>
              <a:rPr lang="zh-CN" altLang="en-US" sz="2000" dirty="0">
                <a:latin typeface="Calibri" panose="020F0502020204030204" pitchFamily="34" charset="0"/>
                <a:sym typeface="+mn-ea"/>
              </a:rPr>
              <a:t>鼓室的壁</a:t>
            </a:r>
            <a:endParaRPr lang="zh-CN" altLang="en-US" sz="2000" dirty="0">
              <a:latin typeface="Calibri" panose="020F0502020204030204" pitchFamily="34" charset="0"/>
              <a:sym typeface="+mn-ea"/>
            </a:endParaRPr>
          </a:p>
          <a:p>
            <a:r>
              <a:rPr lang="zh-CN" altLang="en-US" sz="2000" dirty="0">
                <a:latin typeface="Calibri" panose="020F0502020204030204" pitchFamily="34" charset="0"/>
                <a:sym typeface="+mn-ea"/>
              </a:rPr>
              <a:t>（</a:t>
            </a:r>
            <a:r>
              <a:rPr lang="en-US" altLang="zh-CN" sz="2000" dirty="0">
                <a:latin typeface="Calibri" panose="020F0502020204030204" pitchFamily="34" charset="0"/>
                <a:sym typeface="+mn-ea"/>
              </a:rPr>
              <a:t>1</a:t>
            </a:r>
            <a:r>
              <a:rPr lang="zh-CN" altLang="en-US" sz="2000" dirty="0">
                <a:latin typeface="Calibri" panose="020F0502020204030204" pitchFamily="34" charset="0"/>
                <a:sym typeface="+mn-ea"/>
              </a:rPr>
              <a:t>）上壁：即鼓室盖，为一薄骨板，与颅中窝相邻。</a:t>
            </a:r>
            <a:endParaRPr lang="zh-CN" altLang="en-US" sz="2000" dirty="0">
              <a:latin typeface="Calibri" panose="020F0502020204030204" pitchFamily="34" charset="0"/>
              <a:sym typeface="+mn-ea"/>
            </a:endParaRPr>
          </a:p>
          <a:p>
            <a:r>
              <a:rPr lang="zh-CN" altLang="en-US" sz="2000" dirty="0">
                <a:latin typeface="Calibri" panose="020F0502020204030204" pitchFamily="34" charset="0"/>
                <a:sym typeface="+mn-ea"/>
              </a:rPr>
              <a:t>（</a:t>
            </a:r>
            <a:r>
              <a:rPr lang="en-US" altLang="zh-CN" sz="2000" dirty="0">
                <a:latin typeface="Calibri" panose="020F0502020204030204" pitchFamily="34" charset="0"/>
                <a:sym typeface="+mn-ea"/>
              </a:rPr>
              <a:t>2</a:t>
            </a:r>
            <a:r>
              <a:rPr lang="zh-CN" altLang="en-US" sz="2000" dirty="0">
                <a:latin typeface="Calibri" panose="020F0502020204030204" pitchFamily="34" charset="0"/>
                <a:sym typeface="+mn-ea"/>
              </a:rPr>
              <a:t>）下壁：为薄骨板，分隔鼓室与颈内静脉的起始部。</a:t>
            </a:r>
            <a:endParaRPr lang="zh-CN" altLang="en-US" sz="2000" dirty="0">
              <a:latin typeface="Calibri" panose="020F0502020204030204" pitchFamily="34" charset="0"/>
              <a:sym typeface="+mn-ea"/>
            </a:endParaRPr>
          </a:p>
          <a:p>
            <a:r>
              <a:rPr lang="zh-CN" altLang="en-US" sz="2000" dirty="0">
                <a:latin typeface="Calibri" panose="020F0502020204030204" pitchFamily="34" charset="0"/>
                <a:sym typeface="+mn-ea"/>
              </a:rPr>
              <a:t>（</a:t>
            </a:r>
            <a:r>
              <a:rPr lang="en-US" altLang="zh-CN" sz="2000" dirty="0">
                <a:latin typeface="Calibri" panose="020F0502020204030204" pitchFamily="34" charset="0"/>
                <a:sym typeface="+mn-ea"/>
              </a:rPr>
              <a:t>3</a:t>
            </a:r>
            <a:r>
              <a:rPr lang="zh-CN" altLang="en-US" sz="2000" dirty="0">
                <a:latin typeface="Calibri" panose="020F0502020204030204" pitchFamily="34" charset="0"/>
                <a:sym typeface="+mn-ea"/>
              </a:rPr>
              <a:t>）前壁：与颈内动脉相邻，上方有咽鼓管开口，经咽鼓管与鼻咽部相通。（</a:t>
            </a:r>
            <a:r>
              <a:rPr lang="en-US" altLang="zh-CN" sz="2000" dirty="0">
                <a:latin typeface="Calibri" panose="020F0502020204030204" pitchFamily="34" charset="0"/>
                <a:sym typeface="+mn-ea"/>
              </a:rPr>
              <a:t>4</a:t>
            </a:r>
            <a:r>
              <a:rPr lang="zh-CN" altLang="en-US" sz="2000" dirty="0">
                <a:latin typeface="Calibri" panose="020F0502020204030204" pitchFamily="34" charset="0"/>
                <a:sym typeface="+mn-ea"/>
              </a:rPr>
              <a:t>）后壁：有乳突窦开口，向后通乳突小房。</a:t>
            </a:r>
            <a:endParaRPr lang="zh-CN" altLang="en-US" sz="2000" dirty="0">
              <a:latin typeface="Calibri" panose="020F0502020204030204" pitchFamily="34" charset="0"/>
              <a:sym typeface="+mn-ea"/>
            </a:endParaRPr>
          </a:p>
          <a:p>
            <a:r>
              <a:rPr lang="zh-CN" altLang="en-US" sz="2000" dirty="0">
                <a:latin typeface="Calibri" panose="020F0502020204030204" pitchFamily="34" charset="0"/>
                <a:sym typeface="+mn-ea"/>
              </a:rPr>
              <a:t>（</a:t>
            </a:r>
            <a:r>
              <a:rPr lang="en-US" altLang="zh-CN" sz="2000" dirty="0">
                <a:latin typeface="Calibri" panose="020F0502020204030204" pitchFamily="34" charset="0"/>
                <a:sym typeface="+mn-ea"/>
              </a:rPr>
              <a:t>5</a:t>
            </a:r>
            <a:r>
              <a:rPr lang="zh-CN" altLang="en-US" sz="2000" dirty="0">
                <a:latin typeface="Calibri" panose="020F0502020204030204" pitchFamily="34" charset="0"/>
                <a:sym typeface="+mn-ea"/>
              </a:rPr>
              <a:t>）外侧壁：主要由鼓膜构成。</a:t>
            </a:r>
            <a:endParaRPr lang="zh-CN" altLang="en-US" sz="2000" dirty="0">
              <a:latin typeface="Calibri" panose="020F0502020204030204" pitchFamily="34" charset="0"/>
              <a:sym typeface="+mn-ea"/>
            </a:endParaRPr>
          </a:p>
          <a:p>
            <a:r>
              <a:rPr lang="zh-CN" altLang="en-US" sz="2000" dirty="0">
                <a:latin typeface="Calibri" panose="020F0502020204030204" pitchFamily="34" charset="0"/>
                <a:sym typeface="+mn-ea"/>
              </a:rPr>
              <a:t>（</a:t>
            </a:r>
            <a:r>
              <a:rPr lang="en-US" altLang="zh-CN" sz="2000" dirty="0">
                <a:latin typeface="Calibri" panose="020F0502020204030204" pitchFamily="34" charset="0"/>
                <a:sym typeface="+mn-ea"/>
              </a:rPr>
              <a:t>6</a:t>
            </a:r>
            <a:r>
              <a:rPr lang="zh-CN" altLang="en-US" sz="2000" dirty="0">
                <a:latin typeface="Calibri" panose="020F0502020204030204" pitchFamily="34" charset="0"/>
                <a:sym typeface="+mn-ea"/>
              </a:rPr>
              <a:t>）内侧壁：即内耳的外侧壁，有前庭窗和蜗窗。</a:t>
            </a:r>
            <a:endParaRPr lang="zh-CN" altLang="en-US" sz="2000" dirty="0">
              <a:latin typeface="Calibri" panose="020F0502020204030204" pitchFamily="34" charset="0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194" y="1715770"/>
            <a:ext cx="10870565" cy="425767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358330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</a:t>
            </a:r>
            <a:r>
              <a:rPr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前庭蜗器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-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中耳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61035" y="991235"/>
            <a:ext cx="6085840" cy="40830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r>
              <a:rPr lang="en-US" altLang="zh-CN" sz="2400" dirty="0">
                <a:latin typeface="Calibri" panose="020F0502020204030204" pitchFamily="34" charset="0"/>
                <a:sym typeface="+mn-ea"/>
              </a:rPr>
              <a:t> </a:t>
            </a:r>
            <a:r>
              <a:rPr lang="zh-CN" altLang="en-US" sz="2400" dirty="0">
                <a:latin typeface="Arial" panose="020B0604020202020204" pitchFamily="34" charset="0"/>
                <a:sym typeface="+mn-ea"/>
              </a:rPr>
              <a:t>中耳包括鼓室、咽鼓管和乳突小房等。</a:t>
            </a:r>
            <a:endParaRPr lang="zh-CN" altLang="en-US" sz="2400" dirty="0">
              <a:latin typeface="Arial" panose="020B0604020202020204" pitchFamily="34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19810" y="2064385"/>
            <a:ext cx="4637405" cy="358267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US" altLang="zh-CN" sz="2000" dirty="0">
                <a:latin typeface="Calibri" panose="020F0502020204030204" pitchFamily="34" charset="0"/>
                <a:sym typeface="+mn-ea"/>
              </a:rPr>
              <a:t>2.</a:t>
            </a:r>
            <a:r>
              <a:rPr lang="zh-CN" altLang="en-US" sz="2000" dirty="0">
                <a:latin typeface="Calibri" panose="020F0502020204030204" pitchFamily="34" charset="0"/>
                <a:sym typeface="+mn-ea"/>
              </a:rPr>
              <a:t>听小骨　听小骨自外向内依次为锤骨、砧骨和镫骨。</a:t>
            </a:r>
            <a:r>
              <a:rPr lang="en-US" altLang="zh-CN" sz="2000" dirty="0">
                <a:latin typeface="Calibri" panose="020F0502020204030204" pitchFamily="34" charset="0"/>
                <a:sym typeface="+mn-ea"/>
              </a:rPr>
              <a:t>3</a:t>
            </a:r>
            <a:r>
              <a:rPr lang="zh-CN" altLang="en-US" sz="2000" dirty="0">
                <a:latin typeface="Calibri" panose="020F0502020204030204" pitchFamily="34" charset="0"/>
                <a:sym typeface="+mn-ea"/>
              </a:rPr>
              <a:t>块骨以关节相连，构成听骨链，在鼓膜与前庭窗之间。当声波振动鼓膜时，引起听骨链杠杆运动，使镫骨在前庭窗上来回摆动，将声波的振动传入内耳。</a:t>
            </a:r>
            <a:endParaRPr lang="zh-CN" altLang="en-US" sz="2000" dirty="0">
              <a:latin typeface="Calibri" panose="020F0502020204030204" pitchFamily="34" charset="0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669405" y="2078355"/>
            <a:ext cx="4095115" cy="35687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194" y="1715770"/>
            <a:ext cx="10870565" cy="425767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358330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</a:t>
            </a:r>
            <a:r>
              <a:rPr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前庭蜗器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-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中耳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19810" y="2064385"/>
            <a:ext cx="9837420" cy="276987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zh-CN" altLang="en-US" sz="2000" dirty="0">
                <a:latin typeface="Calibri" panose="020F0502020204030204" pitchFamily="34" charset="0"/>
                <a:sym typeface="+mn-ea"/>
              </a:rPr>
              <a:t>（二）咽鼓管</a:t>
            </a:r>
            <a:endParaRPr lang="zh-CN" altLang="en-US" sz="2000" dirty="0">
              <a:latin typeface="Calibri" panose="020F0502020204030204" pitchFamily="34" charset="0"/>
              <a:sym typeface="+mn-ea"/>
            </a:endParaRPr>
          </a:p>
          <a:p>
            <a:r>
              <a:rPr lang="zh-CN" altLang="en-US" sz="2000" dirty="0">
                <a:latin typeface="Calibri" panose="020F0502020204030204" pitchFamily="34" charset="0"/>
                <a:sym typeface="+mn-ea"/>
              </a:rPr>
              <a:t>咽鼓管是连通咽与鼓室的管道，其作用是维持鼓室气压与外界大气压的平衡，保持鼓膜正常振动。</a:t>
            </a:r>
            <a:endParaRPr lang="zh-CN" altLang="en-US" sz="2000" dirty="0">
              <a:latin typeface="Calibri" panose="020F0502020204030204" pitchFamily="34" charset="0"/>
              <a:sym typeface="+mn-ea"/>
            </a:endParaRPr>
          </a:p>
          <a:p>
            <a:r>
              <a:rPr lang="zh-CN" altLang="en-US" sz="2000" dirty="0">
                <a:latin typeface="Calibri" panose="020F0502020204030204" pitchFamily="34" charset="0"/>
                <a:sym typeface="+mn-ea"/>
              </a:rPr>
              <a:t>（三）乳突小房</a:t>
            </a:r>
            <a:endParaRPr lang="zh-CN" altLang="en-US" sz="2000" dirty="0">
              <a:latin typeface="Calibri" panose="020F0502020204030204" pitchFamily="34" charset="0"/>
              <a:sym typeface="+mn-ea"/>
            </a:endParaRPr>
          </a:p>
          <a:p>
            <a:r>
              <a:rPr lang="zh-CN" altLang="en-US" sz="2000" dirty="0">
                <a:latin typeface="Calibri" panose="020F0502020204030204" pitchFamily="34" charset="0"/>
                <a:sym typeface="+mn-ea"/>
              </a:rPr>
              <a:t>乳突小房是颞骨乳突内许多彼此相通、含气的小腔，向前借乳突窦与鼓室相通。</a:t>
            </a:r>
            <a:endParaRPr lang="zh-CN" altLang="en-US" sz="2000" dirty="0">
              <a:latin typeface="Calibri" panose="020F0502020204030204" pitchFamily="34" charset="0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194" y="1715770"/>
            <a:ext cx="10870565" cy="425767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358330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</a:t>
            </a:r>
            <a:r>
              <a:rPr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前庭蜗器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-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内耳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19810" y="2064385"/>
            <a:ext cx="9837420" cy="276987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US" altLang="zh-CN" sz="2000" dirty="0">
                <a:latin typeface="Calibri" panose="020F0502020204030204" pitchFamily="34" charset="0"/>
                <a:sym typeface="+mn-ea"/>
              </a:rPr>
              <a:t>         </a:t>
            </a:r>
            <a:r>
              <a:rPr lang="zh-CN" altLang="en-US" sz="2000" dirty="0">
                <a:latin typeface="Calibri" panose="020F0502020204030204" pitchFamily="34" charset="0"/>
                <a:sym typeface="+mn-ea"/>
              </a:rPr>
              <a:t>内耳位于颞骨岩部的骨质内，是鼓室与内耳道之间复杂的管道，故又称为迷路，迷路分为骨迷路和膜迷路。骨迷路是骨性管道。膜迷路是套在骨迷路内的膜性管道和囊，内含内淋巴。骨迷路与膜迷路之间的间隙充满外淋巴。内、外淋巴互不交通。</a:t>
            </a:r>
            <a:endParaRPr lang="zh-CN" altLang="en-US" sz="2000" dirty="0">
              <a:latin typeface="Calibri" panose="020F0502020204030204" pitchFamily="34" charset="0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194" y="1715770"/>
            <a:ext cx="10870565" cy="425767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358330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</a:t>
            </a:r>
            <a:r>
              <a:rPr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前庭蜗器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-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内耳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60755" y="2349500"/>
            <a:ext cx="4888865" cy="276987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zh-CN" altLang="en-US" sz="2000" dirty="0">
                <a:latin typeface="Calibri" panose="020F0502020204030204" pitchFamily="34" charset="0"/>
                <a:sym typeface="+mn-ea"/>
              </a:rPr>
              <a:t>骨迷路由后向前分为骨半规管、前庭和耳蜗</a:t>
            </a:r>
            <a:r>
              <a:rPr lang="en-US" altLang="zh-CN" sz="2000" dirty="0">
                <a:latin typeface="Calibri" panose="020F0502020204030204" pitchFamily="34" charset="0"/>
                <a:sym typeface="+mn-ea"/>
              </a:rPr>
              <a:t>3</a:t>
            </a:r>
            <a:r>
              <a:rPr lang="zh-CN" altLang="en-US" sz="2000" dirty="0">
                <a:latin typeface="Calibri" panose="020F0502020204030204" pitchFamily="34" charset="0"/>
                <a:sym typeface="+mn-ea"/>
              </a:rPr>
              <a:t>部分。</a:t>
            </a:r>
            <a:endParaRPr lang="zh-CN" altLang="en-US" sz="2000" dirty="0">
              <a:latin typeface="Calibri" panose="020F0502020204030204" pitchFamily="34" charset="0"/>
              <a:sym typeface="+mn-ea"/>
            </a:endParaRPr>
          </a:p>
          <a:p>
            <a:endParaRPr lang="zh-CN" altLang="en-US" sz="2000" dirty="0">
              <a:latin typeface="Calibri" panose="020F0502020204030204" pitchFamily="34" charset="0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61035" y="1132840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dirty="0">
                <a:latin typeface="Calibri" panose="020F0502020204030204" pitchFamily="34" charset="0"/>
                <a:sym typeface="+mn-ea"/>
              </a:rPr>
              <a:t>（一）骨迷路</a:t>
            </a:r>
            <a:endParaRPr lang="zh-CN" altLang="en-US" sz="2400" dirty="0">
              <a:latin typeface="Calibri" panose="020F0502020204030204" pitchFamily="34" charset="0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991225" y="2064385"/>
            <a:ext cx="5085080" cy="357568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194" y="1715770"/>
            <a:ext cx="10870565" cy="425767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358330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</a:t>
            </a:r>
            <a:r>
              <a:rPr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前庭蜗器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-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内耳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19810" y="2064385"/>
            <a:ext cx="9837420" cy="276987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US" altLang="zh-CN" sz="2000" dirty="0">
                <a:latin typeface="Calibri" panose="020F0502020204030204" pitchFamily="34" charset="0"/>
                <a:sym typeface="+mn-ea"/>
              </a:rPr>
              <a:t>1.</a:t>
            </a:r>
            <a:r>
              <a:rPr lang="zh-CN" altLang="en-US" sz="2000" dirty="0">
                <a:latin typeface="Calibri" panose="020F0502020204030204" pitchFamily="34" charset="0"/>
                <a:sym typeface="+mn-ea"/>
              </a:rPr>
              <a:t>骨半规管　骨半规管由前、后和外侧</a:t>
            </a:r>
            <a:r>
              <a:rPr lang="en-US" altLang="zh-CN" sz="2000" dirty="0">
                <a:latin typeface="Calibri" panose="020F0502020204030204" pitchFamily="34" charset="0"/>
                <a:sym typeface="+mn-ea"/>
              </a:rPr>
              <a:t>3</a:t>
            </a:r>
            <a:r>
              <a:rPr lang="zh-CN" altLang="en-US" sz="2000" dirty="0">
                <a:latin typeface="Calibri" panose="020F0502020204030204" pitchFamily="34" charset="0"/>
                <a:sym typeface="+mn-ea"/>
              </a:rPr>
              <a:t>个互相垂直的半环形骨半规管构成。每个骨半规管有两个脚，其中一脚膨大，称为骨壶腹。</a:t>
            </a:r>
            <a:endParaRPr lang="zh-CN" altLang="en-US" sz="2000" dirty="0">
              <a:latin typeface="Calibri" panose="020F0502020204030204" pitchFamily="34" charset="0"/>
              <a:sym typeface="+mn-ea"/>
            </a:endParaRPr>
          </a:p>
          <a:p>
            <a:r>
              <a:rPr lang="en-US" altLang="zh-CN" sz="2000" dirty="0">
                <a:latin typeface="Calibri" panose="020F0502020204030204" pitchFamily="34" charset="0"/>
                <a:sym typeface="+mn-ea"/>
              </a:rPr>
              <a:t>2.</a:t>
            </a:r>
            <a:r>
              <a:rPr lang="zh-CN" altLang="en-US" sz="2000" dirty="0">
                <a:latin typeface="Calibri" panose="020F0502020204030204" pitchFamily="34" charset="0"/>
                <a:sym typeface="+mn-ea"/>
              </a:rPr>
              <a:t>前庭　前庭是近似椭圆形的腔，其前壁通耳蜗，后壁与骨半规管相通，外侧壁上有前庭窗和蜗窗。</a:t>
            </a:r>
            <a:endParaRPr lang="zh-CN" altLang="en-US" sz="2000" dirty="0">
              <a:latin typeface="Calibri" panose="020F0502020204030204" pitchFamily="34" charset="0"/>
              <a:sym typeface="+mn-ea"/>
            </a:endParaRPr>
          </a:p>
          <a:p>
            <a:r>
              <a:rPr lang="en-US" altLang="zh-CN" sz="2000" dirty="0">
                <a:latin typeface="Calibri" panose="020F0502020204030204" pitchFamily="34" charset="0"/>
                <a:sym typeface="+mn-ea"/>
              </a:rPr>
              <a:t>3.</a:t>
            </a:r>
            <a:r>
              <a:rPr lang="zh-CN" altLang="en-US" sz="2000" dirty="0">
                <a:latin typeface="Calibri" panose="020F0502020204030204" pitchFamily="34" charset="0"/>
                <a:sym typeface="+mn-ea"/>
              </a:rPr>
              <a:t>耳蜗　耳蜗形似蜗牛壳，由蜗螺旋管环绕蜗轴旋转约</a:t>
            </a:r>
            <a:r>
              <a:rPr lang="en-US" altLang="zh-CN" sz="2000" dirty="0">
                <a:latin typeface="Calibri" panose="020F0502020204030204" pitchFamily="34" charset="0"/>
                <a:sym typeface="+mn-ea"/>
              </a:rPr>
              <a:t>2.5</a:t>
            </a:r>
            <a:r>
              <a:rPr lang="zh-CN" altLang="en-US" sz="2000" dirty="0">
                <a:latin typeface="Calibri" panose="020F0502020204030204" pitchFamily="34" charset="0"/>
                <a:sym typeface="+mn-ea"/>
              </a:rPr>
              <a:t>圈而成。蜗轴呈圆锥形，为耳蜗的骨质中轴，蜗轴向蜗螺旋管内伸出骨螺旋板。骨螺旋板的外缘连膜迷路（蜗管），并将蜗管分为上部的前庭阶和下部的鼓阶。前庭阶通前庭窗，鼓阶通蜗窗，二者在蜗顶处经蜗孔相通。</a:t>
            </a:r>
            <a:endParaRPr lang="zh-CN" altLang="en-US" sz="2000" dirty="0">
              <a:latin typeface="Calibri" panose="020F0502020204030204" pitchFamily="34" charset="0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194" y="1715770"/>
            <a:ext cx="10870565" cy="425767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358330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</a:t>
            </a:r>
            <a:r>
              <a:rPr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前庭蜗器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-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内耳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60755" y="2349500"/>
            <a:ext cx="4888865" cy="276987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US" altLang="zh-CN" sz="2000" dirty="0">
                <a:latin typeface="Calibri" panose="020F0502020204030204" pitchFamily="34" charset="0"/>
                <a:sym typeface="+mn-ea"/>
              </a:rPr>
              <a:t>         </a:t>
            </a:r>
            <a:r>
              <a:rPr lang="zh-CN" altLang="en-US" sz="2000" dirty="0">
                <a:latin typeface="Calibri" panose="020F0502020204030204" pitchFamily="34" charset="0"/>
                <a:sym typeface="+mn-ea"/>
              </a:rPr>
              <a:t>膜迷路套在骨迷路内，分为膜半规管、椭圆囊、球囊和蜗管。</a:t>
            </a:r>
            <a:endParaRPr lang="zh-CN" altLang="en-US" sz="2000" dirty="0">
              <a:latin typeface="Calibri" panose="020F0502020204030204" pitchFamily="34" charset="0"/>
              <a:sym typeface="+mn-ea"/>
            </a:endParaRPr>
          </a:p>
          <a:p>
            <a:endParaRPr lang="zh-CN" altLang="en-US" sz="2000" dirty="0">
              <a:latin typeface="Calibri" panose="020F0502020204030204" pitchFamily="34" charset="0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61035" y="1132840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dirty="0">
                <a:latin typeface="Calibri" panose="020F0502020204030204" pitchFamily="34" charset="0"/>
                <a:sym typeface="+mn-ea"/>
              </a:rPr>
              <a:t>（二）膜迷路</a:t>
            </a:r>
            <a:endParaRPr lang="zh-CN" altLang="en-US" sz="2400" dirty="0">
              <a:latin typeface="Calibri" panose="020F0502020204030204" pitchFamily="34" charset="0"/>
              <a:sym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09335" y="1926590"/>
            <a:ext cx="4871085" cy="38354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818515" y="1389380"/>
            <a:ext cx="10327005" cy="46615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6600" b="1" dirty="0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黑体" panose="02010609060101010101" charset="-122"/>
              </a:rPr>
              <a:t>单元十</a:t>
            </a:r>
            <a:endParaRPr lang="zh-CN" altLang="en-US" sz="6600" b="1" dirty="0">
              <a:solidFill>
                <a:srgbClr val="0070C0"/>
              </a:solidFill>
              <a:latin typeface="黑体" panose="02010609060101010101" charset="-122"/>
              <a:ea typeface="黑体" panose="02010609060101010101" charset="-122"/>
              <a:cs typeface="+mn-ea"/>
              <a:sym typeface="黑体" panose="02010609060101010101" charset="-122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6600" b="1" dirty="0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黑体" panose="02010609060101010101" charset="-122"/>
              </a:rPr>
              <a:t>感觉器</a:t>
            </a:r>
            <a:endParaRPr lang="zh-CN" altLang="en-US" sz="6600" b="1" dirty="0">
              <a:solidFill>
                <a:srgbClr val="0070C0"/>
              </a:solidFill>
              <a:latin typeface="黑体" panose="02010609060101010101" charset="-122"/>
              <a:ea typeface="黑体" panose="02010609060101010101" charset="-122"/>
              <a:cs typeface="+mn-ea"/>
              <a:sym typeface="黑体" panose="02010609060101010101" charset="-122"/>
            </a:endParaRPr>
          </a:p>
          <a:p>
            <a:pPr algn="ctr">
              <a:lnSpc>
                <a:spcPct val="150000"/>
              </a:lnSpc>
              <a:defRPr/>
            </a:pPr>
            <a:endParaRPr lang="zh-CN" altLang="en-US" sz="6600" b="1" dirty="0">
              <a:solidFill>
                <a:srgbClr val="0070C0"/>
              </a:solidFill>
              <a:latin typeface="黑体" panose="02010609060101010101" charset="-122"/>
              <a:ea typeface="黑体" panose="02010609060101010101" charset="-122"/>
              <a:cs typeface="+mn-ea"/>
              <a:sym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newsflash/>
      </p:transition>
    </mc:Choice>
    <mc:Fallback>
      <p:transition spd="med">
        <p:newsflash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194" y="1715770"/>
            <a:ext cx="10870565" cy="425767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358330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</a:t>
            </a:r>
            <a:r>
              <a:rPr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前庭蜗器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-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内耳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60755" y="2349500"/>
            <a:ext cx="9652635" cy="276987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US" altLang="zh-CN" sz="2000" dirty="0">
                <a:latin typeface="Calibri" panose="020F0502020204030204" pitchFamily="34" charset="0"/>
                <a:sym typeface="+mn-ea"/>
              </a:rPr>
              <a:t>1.</a:t>
            </a:r>
            <a:r>
              <a:rPr lang="zh-CN" altLang="en-US" sz="2000" dirty="0">
                <a:latin typeface="Calibri" panose="020F0502020204030204" pitchFamily="34" charset="0"/>
                <a:sym typeface="+mn-ea"/>
              </a:rPr>
              <a:t>膜半规管　膜半规管位于骨半规管内，在骨壶腹内有膨大的膜壶腹，膜壶腹壁上有隆起的壶腹嵴。壶腹嵴是位觉感受器，能感受头部旋转变速运动的刺激。</a:t>
            </a:r>
            <a:endParaRPr lang="zh-CN" altLang="en-US" sz="2000" dirty="0">
              <a:latin typeface="Calibri" panose="020F0502020204030204" pitchFamily="34" charset="0"/>
              <a:sym typeface="+mn-ea"/>
            </a:endParaRPr>
          </a:p>
          <a:p>
            <a:endParaRPr lang="zh-CN" altLang="en-US" sz="2000" dirty="0">
              <a:latin typeface="Calibri" panose="020F0502020204030204" pitchFamily="34" charset="0"/>
              <a:sym typeface="+mn-ea"/>
            </a:endParaRPr>
          </a:p>
          <a:p>
            <a:r>
              <a:rPr lang="en-US" altLang="zh-CN" sz="2000" dirty="0">
                <a:latin typeface="Calibri" panose="020F0502020204030204" pitchFamily="34" charset="0"/>
                <a:sym typeface="+mn-ea"/>
              </a:rPr>
              <a:t>2.</a:t>
            </a:r>
            <a:r>
              <a:rPr lang="zh-CN" altLang="en-US" sz="2000" dirty="0">
                <a:latin typeface="Calibri" panose="020F0502020204030204" pitchFamily="34" charset="0"/>
                <a:sym typeface="+mn-ea"/>
              </a:rPr>
              <a:t>椭圆囊和球囊　椭圆囊和球囊是位于前庭内两个互相连通的小囊。椭圆囊一侧与膜半规管相通；球囊一侧与蜗管相通。在囊壁上分别有突入囊腔的椭圆囊斑和球囊斑，二者是位觉感受器，能感受头部静止的位置和直线变速运动引起的刺激。</a:t>
            </a:r>
            <a:endParaRPr lang="zh-CN" altLang="en-US" sz="2000" dirty="0">
              <a:latin typeface="Calibri" panose="020F0502020204030204" pitchFamily="34" charset="0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194" y="1715770"/>
            <a:ext cx="10870565" cy="425767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358330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</a:t>
            </a:r>
            <a:r>
              <a:rPr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前庭蜗器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-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内耳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60755" y="2349500"/>
            <a:ext cx="4888865" cy="276987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US" altLang="zh-CN" sz="2000" dirty="0">
                <a:latin typeface="Calibri" panose="020F0502020204030204" pitchFamily="34" charset="0"/>
                <a:sym typeface="+mn-ea"/>
              </a:rPr>
              <a:t>       3.</a:t>
            </a:r>
            <a:r>
              <a:rPr lang="zh-CN" altLang="en-US" sz="2000" dirty="0">
                <a:latin typeface="Calibri" panose="020F0502020204030204" pitchFamily="34" charset="0"/>
                <a:sym typeface="+mn-ea"/>
              </a:rPr>
              <a:t>蜗管　蜗管位于蜗螺旋管内，连于骨螺旋板的游离缘，随蜗螺旋管也旋转约</a:t>
            </a:r>
            <a:r>
              <a:rPr lang="en-US" altLang="zh-CN" sz="2000" dirty="0">
                <a:latin typeface="Calibri" panose="020F0502020204030204" pitchFamily="34" charset="0"/>
                <a:sym typeface="+mn-ea"/>
              </a:rPr>
              <a:t>2.5</a:t>
            </a:r>
            <a:r>
              <a:rPr lang="zh-CN" altLang="en-US" sz="2000" dirty="0">
                <a:latin typeface="Calibri" panose="020F0502020204030204" pitchFamily="34" charset="0"/>
                <a:sym typeface="+mn-ea"/>
              </a:rPr>
              <a:t>圈，以盲端终于蜗顶。蜗管的横切面呈三角形。其上壁为前庭膜，下壁为基底膜。基底膜上有螺旋器（</a:t>
            </a:r>
            <a:r>
              <a:rPr lang="en-US" altLang="zh-CN" sz="2000" dirty="0">
                <a:latin typeface="Calibri" panose="020F0502020204030204" pitchFamily="34" charset="0"/>
                <a:sym typeface="+mn-ea"/>
              </a:rPr>
              <a:t>Corti</a:t>
            </a:r>
            <a:r>
              <a:rPr lang="zh-CN" altLang="en-US" sz="2000" dirty="0">
                <a:latin typeface="Calibri" panose="020F0502020204030204" pitchFamily="34" charset="0"/>
                <a:sym typeface="+mn-ea"/>
              </a:rPr>
              <a:t>器）。螺旋器是听觉感受器，由毛细胞、支持细胞及盖膜等构成，能接受声波的刺激。</a:t>
            </a:r>
            <a:endParaRPr lang="zh-CN" altLang="en-US" sz="2000" dirty="0">
              <a:latin typeface="Calibri" panose="020F0502020204030204" pitchFamily="34" charset="0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964555" y="2520950"/>
            <a:ext cx="5355590" cy="282384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194" y="1715770"/>
            <a:ext cx="10870565" cy="425767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4796790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</a:t>
            </a:r>
            <a:r>
              <a:rPr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前庭蜗器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-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声波的传导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60755" y="2349500"/>
            <a:ext cx="9652635" cy="276987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zh-CN" altLang="en-US" sz="2000" dirty="0">
                <a:latin typeface="Calibri" panose="020F0502020204030204" pitchFamily="34" charset="0"/>
                <a:sym typeface="+mn-ea"/>
              </a:rPr>
              <a:t>（一）空气传导</a:t>
            </a:r>
            <a:endParaRPr lang="zh-CN" altLang="en-US" sz="2000" dirty="0">
              <a:latin typeface="Calibri" panose="020F0502020204030204" pitchFamily="34" charset="0"/>
              <a:sym typeface="+mn-ea"/>
            </a:endParaRPr>
          </a:p>
          <a:p>
            <a:r>
              <a:rPr lang="zh-CN" altLang="en-US" sz="2000" dirty="0">
                <a:latin typeface="Calibri" panose="020F0502020204030204" pitchFamily="34" charset="0"/>
                <a:sym typeface="+mn-ea"/>
              </a:rPr>
              <a:t>声波</a:t>
            </a:r>
            <a:r>
              <a:rPr lang="en-US" altLang="en-US" sz="2000" dirty="0">
                <a:latin typeface="Calibri" panose="020F0502020204030204" pitchFamily="34" charset="0"/>
                <a:sym typeface="+mn-ea"/>
              </a:rPr>
              <a:t>→</a:t>
            </a:r>
            <a:r>
              <a:rPr lang="zh-CN" altLang="en-US" sz="2000" dirty="0">
                <a:latin typeface="Calibri" panose="020F0502020204030204" pitchFamily="34" charset="0"/>
                <a:sym typeface="+mn-ea"/>
              </a:rPr>
              <a:t>耳郭</a:t>
            </a:r>
            <a:r>
              <a:rPr lang="en-US" altLang="en-US" sz="2000" dirty="0">
                <a:latin typeface="Calibri" panose="020F0502020204030204" pitchFamily="34" charset="0"/>
                <a:sym typeface="+mn-ea"/>
              </a:rPr>
              <a:t>→</a:t>
            </a:r>
            <a:r>
              <a:rPr lang="zh-CN" altLang="en-US" sz="2000" dirty="0">
                <a:latin typeface="Calibri" panose="020F0502020204030204" pitchFamily="34" charset="0"/>
                <a:sym typeface="+mn-ea"/>
              </a:rPr>
              <a:t>外耳道</a:t>
            </a:r>
            <a:r>
              <a:rPr lang="en-US" altLang="en-US" sz="2000" dirty="0">
                <a:latin typeface="Calibri" panose="020F0502020204030204" pitchFamily="34" charset="0"/>
                <a:sym typeface="+mn-ea"/>
              </a:rPr>
              <a:t>→</a:t>
            </a:r>
            <a:r>
              <a:rPr lang="zh-CN" altLang="en-US" sz="2000" dirty="0">
                <a:latin typeface="Calibri" panose="020F0502020204030204" pitchFamily="34" charset="0"/>
                <a:sym typeface="+mn-ea"/>
              </a:rPr>
              <a:t>鼓膜</a:t>
            </a:r>
            <a:r>
              <a:rPr lang="en-US" altLang="en-US" sz="2000" dirty="0">
                <a:latin typeface="Calibri" panose="020F0502020204030204" pitchFamily="34" charset="0"/>
                <a:sym typeface="+mn-ea"/>
              </a:rPr>
              <a:t>→</a:t>
            </a:r>
            <a:r>
              <a:rPr lang="zh-CN" altLang="en-US" sz="2000" dirty="0">
                <a:latin typeface="Calibri" panose="020F0502020204030204" pitchFamily="34" charset="0"/>
                <a:sym typeface="+mn-ea"/>
              </a:rPr>
              <a:t>听骨链</a:t>
            </a:r>
            <a:r>
              <a:rPr lang="en-US" altLang="en-US" sz="2000" dirty="0">
                <a:latin typeface="Calibri" panose="020F0502020204030204" pitchFamily="34" charset="0"/>
                <a:sym typeface="+mn-ea"/>
              </a:rPr>
              <a:t>→</a:t>
            </a:r>
            <a:r>
              <a:rPr lang="zh-CN" altLang="en-US" sz="2000" dirty="0">
                <a:latin typeface="Calibri" panose="020F0502020204030204" pitchFamily="34" charset="0"/>
                <a:sym typeface="+mn-ea"/>
              </a:rPr>
              <a:t>前庭窗</a:t>
            </a:r>
            <a:r>
              <a:rPr lang="en-US" altLang="en-US" sz="2000" dirty="0">
                <a:latin typeface="Calibri" panose="020F0502020204030204" pitchFamily="34" charset="0"/>
                <a:sym typeface="+mn-ea"/>
              </a:rPr>
              <a:t>→</a:t>
            </a:r>
            <a:r>
              <a:rPr lang="zh-CN" altLang="en-US" sz="2000" dirty="0">
                <a:latin typeface="Calibri" panose="020F0502020204030204" pitchFamily="34" charset="0"/>
                <a:sym typeface="+mn-ea"/>
              </a:rPr>
              <a:t>外淋巴振动</a:t>
            </a:r>
            <a:r>
              <a:rPr lang="en-US" altLang="en-US" sz="2000" dirty="0">
                <a:latin typeface="Calibri" panose="020F0502020204030204" pitchFamily="34" charset="0"/>
                <a:sym typeface="+mn-ea"/>
              </a:rPr>
              <a:t>→</a:t>
            </a:r>
            <a:r>
              <a:rPr lang="zh-CN" altLang="en-US" sz="2000" dirty="0">
                <a:latin typeface="Calibri" panose="020F0502020204030204" pitchFamily="34" charset="0"/>
                <a:sym typeface="+mn-ea"/>
              </a:rPr>
              <a:t>前庭膜</a:t>
            </a:r>
            <a:r>
              <a:rPr lang="en-US" altLang="en-US" sz="2000" dirty="0">
                <a:latin typeface="Calibri" panose="020F0502020204030204" pitchFamily="34" charset="0"/>
                <a:sym typeface="+mn-ea"/>
              </a:rPr>
              <a:t>→</a:t>
            </a:r>
            <a:r>
              <a:rPr lang="zh-CN" altLang="en-US" sz="2000" dirty="0">
                <a:latin typeface="Calibri" panose="020F0502020204030204" pitchFamily="34" charset="0"/>
                <a:sym typeface="+mn-ea"/>
              </a:rPr>
              <a:t>内淋巴振动</a:t>
            </a:r>
            <a:r>
              <a:rPr lang="en-US" altLang="en-US" sz="2000" dirty="0">
                <a:latin typeface="Calibri" panose="020F0502020204030204" pitchFamily="34" charset="0"/>
                <a:sym typeface="+mn-ea"/>
              </a:rPr>
              <a:t>→</a:t>
            </a:r>
            <a:r>
              <a:rPr lang="zh-CN" altLang="en-US" sz="2000" dirty="0">
                <a:latin typeface="Calibri" panose="020F0502020204030204" pitchFamily="34" charset="0"/>
                <a:sym typeface="+mn-ea"/>
              </a:rPr>
              <a:t>螺旋器兴奋</a:t>
            </a:r>
            <a:r>
              <a:rPr lang="en-US" altLang="en-US" sz="2000" dirty="0">
                <a:latin typeface="Calibri" panose="020F0502020204030204" pitchFamily="34" charset="0"/>
                <a:sym typeface="+mn-ea"/>
              </a:rPr>
              <a:t>→</a:t>
            </a:r>
            <a:r>
              <a:rPr lang="zh-CN" altLang="en-US" sz="2000" dirty="0">
                <a:latin typeface="Calibri" panose="020F0502020204030204" pitchFamily="34" charset="0"/>
                <a:sym typeface="+mn-ea"/>
              </a:rPr>
              <a:t>蜗神经</a:t>
            </a:r>
            <a:r>
              <a:rPr lang="en-US" altLang="en-US" sz="2000" dirty="0">
                <a:latin typeface="Calibri" panose="020F0502020204030204" pitchFamily="34" charset="0"/>
                <a:sym typeface="+mn-ea"/>
              </a:rPr>
              <a:t>→</a:t>
            </a:r>
            <a:r>
              <a:rPr lang="zh-CN" altLang="en-US" sz="2000" dirty="0">
                <a:latin typeface="Calibri" panose="020F0502020204030204" pitchFamily="34" charset="0"/>
                <a:sym typeface="+mn-ea"/>
              </a:rPr>
              <a:t>大脑听觉中枢。</a:t>
            </a:r>
            <a:endParaRPr lang="zh-CN" altLang="en-US" sz="2000" dirty="0">
              <a:latin typeface="Calibri" panose="020F0502020204030204" pitchFamily="34" charset="0"/>
              <a:sym typeface="+mn-ea"/>
            </a:endParaRPr>
          </a:p>
          <a:p>
            <a:endParaRPr lang="zh-CN" altLang="en-US" sz="2000" dirty="0">
              <a:latin typeface="Calibri" panose="020F0502020204030204" pitchFamily="34" charset="0"/>
              <a:sym typeface="+mn-ea"/>
            </a:endParaRPr>
          </a:p>
          <a:p>
            <a:r>
              <a:rPr lang="zh-CN" altLang="en-US" sz="2000" dirty="0">
                <a:latin typeface="Calibri" panose="020F0502020204030204" pitchFamily="34" charset="0"/>
                <a:sym typeface="+mn-ea"/>
              </a:rPr>
              <a:t>（二）骨传导</a:t>
            </a:r>
            <a:endParaRPr lang="zh-CN" altLang="en-US" sz="2000" dirty="0">
              <a:latin typeface="Calibri" panose="020F0502020204030204" pitchFamily="34" charset="0"/>
              <a:sym typeface="+mn-ea"/>
            </a:endParaRPr>
          </a:p>
          <a:p>
            <a:r>
              <a:rPr lang="zh-CN" altLang="en-US" sz="2000" dirty="0">
                <a:latin typeface="Calibri" panose="020F0502020204030204" pitchFamily="34" charset="0"/>
                <a:sym typeface="+mn-ea"/>
              </a:rPr>
              <a:t>声波</a:t>
            </a:r>
            <a:r>
              <a:rPr lang="en-US" altLang="en-US" sz="2000" dirty="0">
                <a:latin typeface="Calibri" panose="020F0502020204030204" pitchFamily="34" charset="0"/>
                <a:sym typeface="+mn-ea"/>
              </a:rPr>
              <a:t>→</a:t>
            </a:r>
            <a:r>
              <a:rPr lang="zh-CN" altLang="en-US" sz="2000" dirty="0">
                <a:latin typeface="Calibri" panose="020F0502020204030204" pitchFamily="34" charset="0"/>
                <a:sym typeface="+mn-ea"/>
              </a:rPr>
              <a:t>颅骨</a:t>
            </a:r>
            <a:r>
              <a:rPr lang="en-US" altLang="en-US" sz="2000" dirty="0">
                <a:latin typeface="Calibri" panose="020F0502020204030204" pitchFamily="34" charset="0"/>
                <a:sym typeface="+mn-ea"/>
              </a:rPr>
              <a:t>→</a:t>
            </a:r>
            <a:r>
              <a:rPr lang="zh-CN" altLang="en-US" sz="2000" dirty="0">
                <a:latin typeface="Calibri" panose="020F0502020204030204" pitchFamily="34" charset="0"/>
                <a:sym typeface="+mn-ea"/>
              </a:rPr>
              <a:t>骨迷路</a:t>
            </a:r>
            <a:r>
              <a:rPr lang="en-US" altLang="en-US" sz="2000" dirty="0">
                <a:latin typeface="Calibri" panose="020F0502020204030204" pitchFamily="34" charset="0"/>
                <a:sym typeface="+mn-ea"/>
              </a:rPr>
              <a:t>→</a:t>
            </a:r>
            <a:r>
              <a:rPr lang="zh-CN" altLang="en-US" sz="2000" dirty="0">
                <a:latin typeface="Calibri" panose="020F0502020204030204" pitchFamily="34" charset="0"/>
                <a:sym typeface="+mn-ea"/>
              </a:rPr>
              <a:t>外淋巴振动</a:t>
            </a:r>
            <a:r>
              <a:rPr lang="en-US" altLang="en-US" sz="2000" dirty="0">
                <a:latin typeface="Calibri" panose="020F0502020204030204" pitchFamily="34" charset="0"/>
                <a:sym typeface="+mn-ea"/>
              </a:rPr>
              <a:t>→</a:t>
            </a:r>
            <a:r>
              <a:rPr lang="zh-CN" altLang="en-US" sz="2000" dirty="0">
                <a:latin typeface="Calibri" panose="020F0502020204030204" pitchFamily="34" charset="0"/>
                <a:sym typeface="+mn-ea"/>
              </a:rPr>
              <a:t>前庭膜</a:t>
            </a:r>
            <a:r>
              <a:rPr lang="en-US" altLang="en-US" sz="2000" dirty="0">
                <a:latin typeface="Calibri" panose="020F0502020204030204" pitchFamily="34" charset="0"/>
                <a:sym typeface="+mn-ea"/>
              </a:rPr>
              <a:t>→</a:t>
            </a:r>
            <a:r>
              <a:rPr lang="zh-CN" altLang="en-US" sz="2000" dirty="0">
                <a:latin typeface="Calibri" panose="020F0502020204030204" pitchFamily="34" charset="0"/>
                <a:sym typeface="+mn-ea"/>
              </a:rPr>
              <a:t>内淋巴振动</a:t>
            </a:r>
            <a:r>
              <a:rPr lang="en-US" altLang="en-US" sz="2000" dirty="0">
                <a:latin typeface="Calibri" panose="020F0502020204030204" pitchFamily="34" charset="0"/>
                <a:sym typeface="+mn-ea"/>
              </a:rPr>
              <a:t>→</a:t>
            </a:r>
            <a:r>
              <a:rPr lang="zh-CN" altLang="en-US" sz="2000" dirty="0">
                <a:latin typeface="Calibri" panose="020F0502020204030204" pitchFamily="34" charset="0"/>
                <a:sym typeface="+mn-ea"/>
              </a:rPr>
              <a:t>螺旋器兴奋</a:t>
            </a:r>
            <a:r>
              <a:rPr lang="en-US" altLang="en-US" sz="2000" dirty="0">
                <a:latin typeface="Calibri" panose="020F0502020204030204" pitchFamily="34" charset="0"/>
                <a:sym typeface="+mn-ea"/>
              </a:rPr>
              <a:t>→</a:t>
            </a:r>
            <a:r>
              <a:rPr lang="zh-CN" altLang="en-US" sz="2000" dirty="0">
                <a:latin typeface="Calibri" panose="020F0502020204030204" pitchFamily="34" charset="0"/>
                <a:sym typeface="+mn-ea"/>
              </a:rPr>
              <a:t>蜗神经</a:t>
            </a:r>
            <a:r>
              <a:rPr lang="en-US" altLang="en-US" sz="2000" dirty="0">
                <a:latin typeface="Calibri" panose="020F0502020204030204" pitchFamily="34" charset="0"/>
                <a:sym typeface="+mn-ea"/>
              </a:rPr>
              <a:t>→</a:t>
            </a:r>
            <a:r>
              <a:rPr lang="zh-CN" altLang="en-US" sz="2000" dirty="0">
                <a:latin typeface="Calibri" panose="020F0502020204030204" pitchFamily="34" charset="0"/>
                <a:sym typeface="+mn-ea"/>
              </a:rPr>
              <a:t>大脑听觉中枢。</a:t>
            </a:r>
            <a:endParaRPr lang="zh-CN" altLang="en-US" sz="2000" dirty="0">
              <a:latin typeface="Calibri" panose="020F0502020204030204" pitchFamily="34" charset="0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61035" y="1132840"/>
            <a:ext cx="1070927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dirty="0">
                <a:latin typeface="Calibri" panose="020F0502020204030204" pitchFamily="34" charset="0"/>
                <a:sym typeface="+mn-ea"/>
              </a:rPr>
              <a:t>声波传入内耳的途径有空气传导和骨传导两条，正常情况下以空气传导为主。</a:t>
            </a:r>
            <a:endParaRPr lang="zh-CN" altLang="en-US" sz="2400" dirty="0">
              <a:latin typeface="Calibri" panose="020F0502020204030204" pitchFamily="34" charset="0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 cstate="print"/>
          <a:stretch>
            <a:fillRect b="-2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2385695" y="2120265"/>
            <a:ext cx="627888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72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谢谢观看</a:t>
            </a:r>
            <a:endParaRPr lang="zh-CN" altLang="en-US" sz="7200" b="1">
              <a:solidFill>
                <a:schemeClr val="bg1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3987165" y="4099560"/>
            <a:ext cx="2689860" cy="566420"/>
            <a:chOff x="8046" y="6890"/>
            <a:chExt cx="3107" cy="892"/>
          </a:xfrm>
        </p:grpSpPr>
        <p:sp>
          <p:nvSpPr>
            <p:cNvPr id="4" name="圆角矩形 3"/>
            <p:cNvSpPr/>
            <p:nvPr/>
          </p:nvSpPr>
          <p:spPr>
            <a:xfrm>
              <a:off x="8046" y="6890"/>
              <a:ext cx="3107" cy="892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黑体" panose="02010609060101010101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8124" y="7004"/>
              <a:ext cx="295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rPr>
                <a:t>北京出版社</a:t>
              </a:r>
              <a:endParaRPr lang="zh-CN" altLang="en-US" sz="24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cover dir="d"/>
      </p:transition>
    </mc:Choice>
    <mc:Fallback>
      <p:transition spd="slow">
        <p:cover dir="d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9"/>
          <p:cNvSpPr/>
          <p:nvPr/>
        </p:nvSpPr>
        <p:spPr bwMode="auto">
          <a:xfrm>
            <a:off x="301837" y="1193801"/>
            <a:ext cx="11654367" cy="736600"/>
          </a:xfrm>
          <a:custGeom>
            <a:avLst/>
            <a:gdLst>
              <a:gd name="T0" fmla="*/ 2 w 4909"/>
              <a:gd name="T1" fmla="*/ 0 h 310"/>
              <a:gd name="T2" fmla="*/ 609 w 4909"/>
              <a:gd name="T3" fmla="*/ 115 h 310"/>
              <a:gd name="T4" fmla="*/ 1222 w 4909"/>
              <a:gd name="T5" fmla="*/ 195 h 310"/>
              <a:gd name="T6" fmla="*/ 1838 w 4909"/>
              <a:gd name="T7" fmla="*/ 245 h 310"/>
              <a:gd name="T8" fmla="*/ 2456 w 4909"/>
              <a:gd name="T9" fmla="*/ 264 h 310"/>
              <a:gd name="T10" fmla="*/ 3073 w 4909"/>
              <a:gd name="T11" fmla="*/ 252 h 310"/>
              <a:gd name="T12" fmla="*/ 3382 w 4909"/>
              <a:gd name="T13" fmla="*/ 233 h 310"/>
              <a:gd name="T14" fmla="*/ 3535 w 4909"/>
              <a:gd name="T15" fmla="*/ 220 h 310"/>
              <a:gd name="T16" fmla="*/ 3689 w 4909"/>
              <a:gd name="T17" fmla="*/ 205 h 310"/>
              <a:gd name="T18" fmla="*/ 3996 w 4909"/>
              <a:gd name="T19" fmla="*/ 168 h 310"/>
              <a:gd name="T20" fmla="*/ 4302 w 4909"/>
              <a:gd name="T21" fmla="*/ 122 h 310"/>
              <a:gd name="T22" fmla="*/ 4606 w 4909"/>
              <a:gd name="T23" fmla="*/ 66 h 310"/>
              <a:gd name="T24" fmla="*/ 4757 w 4909"/>
              <a:gd name="T25" fmla="*/ 34 h 310"/>
              <a:gd name="T26" fmla="*/ 4908 w 4909"/>
              <a:gd name="T27" fmla="*/ 0 h 310"/>
              <a:gd name="T28" fmla="*/ 4909 w 4909"/>
              <a:gd name="T29" fmla="*/ 6 h 310"/>
              <a:gd name="T30" fmla="*/ 4760 w 4909"/>
              <a:gd name="T31" fmla="*/ 46 h 310"/>
              <a:gd name="T32" fmla="*/ 4609 w 4909"/>
              <a:gd name="T33" fmla="*/ 82 h 310"/>
              <a:gd name="T34" fmla="*/ 4306 w 4909"/>
              <a:gd name="T35" fmla="*/ 146 h 310"/>
              <a:gd name="T36" fmla="*/ 4001 w 4909"/>
              <a:gd name="T37" fmla="*/ 199 h 310"/>
              <a:gd name="T38" fmla="*/ 3693 w 4909"/>
              <a:gd name="T39" fmla="*/ 241 h 310"/>
              <a:gd name="T40" fmla="*/ 3075 w 4909"/>
              <a:gd name="T41" fmla="*/ 294 h 310"/>
              <a:gd name="T42" fmla="*/ 2455 w 4909"/>
              <a:gd name="T43" fmla="*/ 309 h 310"/>
              <a:gd name="T44" fmla="*/ 1836 w 4909"/>
              <a:gd name="T45" fmla="*/ 288 h 310"/>
              <a:gd name="T46" fmla="*/ 1218 w 4909"/>
              <a:gd name="T47" fmla="*/ 231 h 310"/>
              <a:gd name="T48" fmla="*/ 605 w 4909"/>
              <a:gd name="T49" fmla="*/ 140 h 310"/>
              <a:gd name="T50" fmla="*/ 301 w 4909"/>
              <a:gd name="T51" fmla="*/ 79 h 310"/>
              <a:gd name="T52" fmla="*/ 150 w 4909"/>
              <a:gd name="T53" fmla="*/ 45 h 310"/>
              <a:gd name="T54" fmla="*/ 0 w 4909"/>
              <a:gd name="T55" fmla="*/ 6 h 310"/>
              <a:gd name="T56" fmla="*/ 2 w 4909"/>
              <a:gd name="T57" fmla="*/ 0 h 3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4909" h="310">
                <a:moveTo>
                  <a:pt x="2" y="0"/>
                </a:moveTo>
                <a:cubicBezTo>
                  <a:pt x="203" y="46"/>
                  <a:pt x="406" y="83"/>
                  <a:pt x="609" y="115"/>
                </a:cubicBezTo>
                <a:cubicBezTo>
                  <a:pt x="813" y="147"/>
                  <a:pt x="1017" y="173"/>
                  <a:pt x="1222" y="195"/>
                </a:cubicBezTo>
                <a:cubicBezTo>
                  <a:pt x="1427" y="217"/>
                  <a:pt x="1633" y="234"/>
                  <a:pt x="1838" y="245"/>
                </a:cubicBezTo>
                <a:cubicBezTo>
                  <a:pt x="2044" y="257"/>
                  <a:pt x="2250" y="264"/>
                  <a:pt x="2456" y="264"/>
                </a:cubicBezTo>
                <a:cubicBezTo>
                  <a:pt x="2662" y="266"/>
                  <a:pt x="2868" y="262"/>
                  <a:pt x="3073" y="252"/>
                </a:cubicBezTo>
                <a:cubicBezTo>
                  <a:pt x="3176" y="247"/>
                  <a:pt x="3279" y="241"/>
                  <a:pt x="3382" y="233"/>
                </a:cubicBezTo>
                <a:cubicBezTo>
                  <a:pt x="3433" y="229"/>
                  <a:pt x="3484" y="225"/>
                  <a:pt x="3535" y="220"/>
                </a:cubicBezTo>
                <a:cubicBezTo>
                  <a:pt x="3587" y="215"/>
                  <a:pt x="3638" y="210"/>
                  <a:pt x="3689" y="205"/>
                </a:cubicBezTo>
                <a:cubicBezTo>
                  <a:pt x="3792" y="194"/>
                  <a:pt x="3894" y="182"/>
                  <a:pt x="3996" y="168"/>
                </a:cubicBezTo>
                <a:cubicBezTo>
                  <a:pt x="4098" y="154"/>
                  <a:pt x="4200" y="139"/>
                  <a:pt x="4302" y="122"/>
                </a:cubicBezTo>
                <a:cubicBezTo>
                  <a:pt x="4403" y="105"/>
                  <a:pt x="4505" y="86"/>
                  <a:pt x="4606" y="66"/>
                </a:cubicBezTo>
                <a:cubicBezTo>
                  <a:pt x="4656" y="56"/>
                  <a:pt x="4707" y="45"/>
                  <a:pt x="4757" y="34"/>
                </a:cubicBezTo>
                <a:cubicBezTo>
                  <a:pt x="4807" y="23"/>
                  <a:pt x="4858" y="12"/>
                  <a:pt x="4908" y="0"/>
                </a:cubicBezTo>
                <a:cubicBezTo>
                  <a:pt x="4909" y="6"/>
                  <a:pt x="4909" y="6"/>
                  <a:pt x="4909" y="6"/>
                </a:cubicBezTo>
                <a:cubicBezTo>
                  <a:pt x="4860" y="20"/>
                  <a:pt x="4810" y="33"/>
                  <a:pt x="4760" y="46"/>
                </a:cubicBezTo>
                <a:cubicBezTo>
                  <a:pt x="4710" y="58"/>
                  <a:pt x="4659" y="70"/>
                  <a:pt x="4609" y="82"/>
                </a:cubicBezTo>
                <a:cubicBezTo>
                  <a:pt x="4508" y="105"/>
                  <a:pt x="4407" y="127"/>
                  <a:pt x="4306" y="146"/>
                </a:cubicBezTo>
                <a:cubicBezTo>
                  <a:pt x="4204" y="166"/>
                  <a:pt x="4103" y="183"/>
                  <a:pt x="4001" y="199"/>
                </a:cubicBezTo>
                <a:cubicBezTo>
                  <a:pt x="3898" y="215"/>
                  <a:pt x="3796" y="229"/>
                  <a:pt x="3693" y="241"/>
                </a:cubicBezTo>
                <a:cubicBezTo>
                  <a:pt x="3488" y="266"/>
                  <a:pt x="3282" y="283"/>
                  <a:pt x="3075" y="294"/>
                </a:cubicBezTo>
                <a:cubicBezTo>
                  <a:pt x="2869" y="305"/>
                  <a:pt x="2662" y="310"/>
                  <a:pt x="2455" y="309"/>
                </a:cubicBezTo>
                <a:cubicBezTo>
                  <a:pt x="2249" y="308"/>
                  <a:pt x="2042" y="301"/>
                  <a:pt x="1836" y="288"/>
                </a:cubicBezTo>
                <a:cubicBezTo>
                  <a:pt x="1629" y="274"/>
                  <a:pt x="1423" y="256"/>
                  <a:pt x="1218" y="231"/>
                </a:cubicBezTo>
                <a:cubicBezTo>
                  <a:pt x="1013" y="207"/>
                  <a:pt x="809" y="176"/>
                  <a:pt x="605" y="140"/>
                </a:cubicBezTo>
                <a:cubicBezTo>
                  <a:pt x="504" y="121"/>
                  <a:pt x="402" y="101"/>
                  <a:pt x="301" y="79"/>
                </a:cubicBezTo>
                <a:cubicBezTo>
                  <a:pt x="251" y="68"/>
                  <a:pt x="200" y="57"/>
                  <a:pt x="150" y="45"/>
                </a:cubicBezTo>
                <a:cubicBezTo>
                  <a:pt x="100" y="33"/>
                  <a:pt x="50" y="20"/>
                  <a:pt x="0" y="6"/>
                </a:cubicBezTo>
                <a:lnTo>
                  <a:pt x="2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+mn-ea"/>
              <a:sym typeface="+mn-lt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2156460" y="1392555"/>
            <a:ext cx="1652905" cy="2454910"/>
            <a:chOff x="3345" y="2143"/>
            <a:chExt cx="2603" cy="3866"/>
          </a:xfrm>
        </p:grpSpPr>
        <p:sp>
          <p:nvSpPr>
            <p:cNvPr id="15" name="Freeform 7"/>
            <p:cNvSpPr>
              <a:spLocks noEditPoints="1"/>
            </p:cNvSpPr>
            <p:nvPr/>
          </p:nvSpPr>
          <p:spPr bwMode="auto">
            <a:xfrm>
              <a:off x="3345" y="3029"/>
              <a:ext cx="2603" cy="2980"/>
            </a:xfrm>
            <a:custGeom>
              <a:avLst/>
              <a:gdLst>
                <a:gd name="T0" fmla="*/ 123 w 696"/>
                <a:gd name="T1" fmla="*/ 224 h 796"/>
                <a:gd name="T2" fmla="*/ 123 w 696"/>
                <a:gd name="T3" fmla="*/ 673 h 796"/>
                <a:gd name="T4" fmla="*/ 572 w 696"/>
                <a:gd name="T5" fmla="*/ 673 h 796"/>
                <a:gd name="T6" fmla="*/ 572 w 696"/>
                <a:gd name="T7" fmla="*/ 224 h 796"/>
                <a:gd name="T8" fmla="*/ 348 w 696"/>
                <a:gd name="T9" fmla="*/ 0 h 796"/>
                <a:gd name="T10" fmla="*/ 123 w 696"/>
                <a:gd name="T11" fmla="*/ 224 h 796"/>
                <a:gd name="T12" fmla="*/ 361 w 696"/>
                <a:gd name="T13" fmla="*/ 101 h 796"/>
                <a:gd name="T14" fmla="*/ 328 w 696"/>
                <a:gd name="T15" fmla="*/ 101 h 796"/>
                <a:gd name="T16" fmla="*/ 328 w 696"/>
                <a:gd name="T17" fmla="*/ 67 h 796"/>
                <a:gd name="T18" fmla="*/ 361 w 696"/>
                <a:gd name="T19" fmla="*/ 67 h 796"/>
                <a:gd name="T20" fmla="*/ 361 w 696"/>
                <a:gd name="T21" fmla="*/ 101 h 7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6" h="796">
                  <a:moveTo>
                    <a:pt x="123" y="224"/>
                  </a:moveTo>
                  <a:cubicBezTo>
                    <a:pt x="0" y="348"/>
                    <a:pt x="0" y="549"/>
                    <a:pt x="123" y="673"/>
                  </a:cubicBezTo>
                  <a:cubicBezTo>
                    <a:pt x="247" y="796"/>
                    <a:pt x="448" y="796"/>
                    <a:pt x="572" y="673"/>
                  </a:cubicBezTo>
                  <a:cubicBezTo>
                    <a:pt x="696" y="549"/>
                    <a:pt x="696" y="348"/>
                    <a:pt x="572" y="224"/>
                  </a:cubicBezTo>
                  <a:cubicBezTo>
                    <a:pt x="348" y="0"/>
                    <a:pt x="348" y="0"/>
                    <a:pt x="348" y="0"/>
                  </a:cubicBezTo>
                  <a:lnTo>
                    <a:pt x="123" y="224"/>
                  </a:lnTo>
                  <a:close/>
                  <a:moveTo>
                    <a:pt x="361" y="101"/>
                  </a:moveTo>
                  <a:cubicBezTo>
                    <a:pt x="352" y="110"/>
                    <a:pt x="337" y="110"/>
                    <a:pt x="328" y="101"/>
                  </a:cubicBezTo>
                  <a:cubicBezTo>
                    <a:pt x="318" y="92"/>
                    <a:pt x="318" y="76"/>
                    <a:pt x="328" y="67"/>
                  </a:cubicBezTo>
                  <a:cubicBezTo>
                    <a:pt x="337" y="58"/>
                    <a:pt x="352" y="58"/>
                    <a:pt x="361" y="67"/>
                  </a:cubicBezTo>
                  <a:cubicBezTo>
                    <a:pt x="371" y="76"/>
                    <a:pt x="371" y="92"/>
                    <a:pt x="361" y="101"/>
                  </a:cubicBezTo>
                  <a:close/>
                </a:path>
              </a:pathLst>
            </a:custGeom>
            <a:solidFill>
              <a:srgbClr val="5A84AF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endParaRPr>
            </a:p>
          </p:txBody>
        </p:sp>
        <p:sp>
          <p:nvSpPr>
            <p:cNvPr id="16" name="Freeform 10"/>
            <p:cNvSpPr/>
            <p:nvPr/>
          </p:nvSpPr>
          <p:spPr bwMode="auto">
            <a:xfrm>
              <a:off x="4295" y="2143"/>
              <a:ext cx="703" cy="1313"/>
            </a:xfrm>
            <a:custGeom>
              <a:avLst/>
              <a:gdLst>
                <a:gd name="T0" fmla="*/ 107 w 188"/>
                <a:gd name="T1" fmla="*/ 336 h 351"/>
                <a:gd name="T2" fmla="*/ 179 w 188"/>
                <a:gd name="T3" fmla="*/ 161 h 351"/>
                <a:gd name="T4" fmla="*/ 129 w 188"/>
                <a:gd name="T5" fmla="*/ 20 h 351"/>
                <a:gd name="T6" fmla="*/ 10 w 188"/>
                <a:gd name="T7" fmla="*/ 91 h 351"/>
                <a:gd name="T8" fmla="*/ 61 w 188"/>
                <a:gd name="T9" fmla="*/ 279 h 351"/>
                <a:gd name="T10" fmla="*/ 85 w 188"/>
                <a:gd name="T11" fmla="*/ 260 h 351"/>
                <a:gd name="T12" fmla="*/ 34 w 188"/>
                <a:gd name="T13" fmla="*/ 120 h 351"/>
                <a:gd name="T14" fmla="*/ 51 w 188"/>
                <a:gd name="T15" fmla="*/ 54 h 351"/>
                <a:gd name="T16" fmla="*/ 123 w 188"/>
                <a:gd name="T17" fmla="*/ 51 h 351"/>
                <a:gd name="T18" fmla="*/ 150 w 188"/>
                <a:gd name="T19" fmla="*/ 185 h 351"/>
                <a:gd name="T20" fmla="*/ 90 w 188"/>
                <a:gd name="T21" fmla="*/ 322 h 351"/>
                <a:gd name="T22" fmla="*/ 107 w 188"/>
                <a:gd name="T23" fmla="*/ 336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8" h="351">
                  <a:moveTo>
                    <a:pt x="107" y="336"/>
                  </a:moveTo>
                  <a:cubicBezTo>
                    <a:pt x="146" y="287"/>
                    <a:pt x="168" y="223"/>
                    <a:pt x="179" y="161"/>
                  </a:cubicBezTo>
                  <a:cubicBezTo>
                    <a:pt x="188" y="110"/>
                    <a:pt x="186" y="41"/>
                    <a:pt x="129" y="20"/>
                  </a:cubicBezTo>
                  <a:cubicBezTo>
                    <a:pt x="74" y="0"/>
                    <a:pt x="20" y="36"/>
                    <a:pt x="10" y="91"/>
                  </a:cubicBezTo>
                  <a:cubicBezTo>
                    <a:pt x="0" y="151"/>
                    <a:pt x="26" y="230"/>
                    <a:pt x="61" y="279"/>
                  </a:cubicBezTo>
                  <a:cubicBezTo>
                    <a:pt x="70" y="292"/>
                    <a:pt x="93" y="271"/>
                    <a:pt x="85" y="260"/>
                  </a:cubicBezTo>
                  <a:cubicBezTo>
                    <a:pt x="58" y="222"/>
                    <a:pt x="38" y="166"/>
                    <a:pt x="34" y="120"/>
                  </a:cubicBezTo>
                  <a:cubicBezTo>
                    <a:pt x="32" y="98"/>
                    <a:pt x="34" y="70"/>
                    <a:pt x="51" y="54"/>
                  </a:cubicBezTo>
                  <a:cubicBezTo>
                    <a:pt x="70" y="37"/>
                    <a:pt x="103" y="41"/>
                    <a:pt x="123" y="51"/>
                  </a:cubicBezTo>
                  <a:cubicBezTo>
                    <a:pt x="169" y="71"/>
                    <a:pt x="158" y="146"/>
                    <a:pt x="150" y="185"/>
                  </a:cubicBezTo>
                  <a:cubicBezTo>
                    <a:pt x="140" y="232"/>
                    <a:pt x="121" y="283"/>
                    <a:pt x="90" y="322"/>
                  </a:cubicBezTo>
                  <a:cubicBezTo>
                    <a:pt x="78" y="337"/>
                    <a:pt x="95" y="351"/>
                    <a:pt x="107" y="336"/>
                  </a:cubicBezTo>
                  <a:close/>
                </a:path>
              </a:pathLst>
            </a:custGeom>
            <a:solidFill>
              <a:srgbClr val="5A84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endParaRPr>
            </a:p>
          </p:txBody>
        </p:sp>
        <p:sp>
          <p:nvSpPr>
            <p:cNvPr id="2" name="矩形 1"/>
            <p:cNvSpPr/>
            <p:nvPr/>
          </p:nvSpPr>
          <p:spPr>
            <a:xfrm>
              <a:off x="3574" y="4253"/>
              <a:ext cx="2144" cy="5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dirty="0">
                  <a:ln>
                    <a:noFill/>
                    <a:prstDash val="solid"/>
                  </a:ln>
                  <a:solidFill>
                    <a:schemeClr val="bg1"/>
                  </a:solidFill>
                  <a:effectLst/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+mn-ea"/>
                </a:rPr>
                <a:t>理论目标</a:t>
              </a:r>
              <a:endParaRPr lang="zh-CN" altLang="en-US" dirty="0">
                <a:ln>
                  <a:noFill/>
                  <a:prstDash val="solid"/>
                </a:ln>
                <a:solidFill>
                  <a:schemeClr val="bg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5302250" y="1588770"/>
            <a:ext cx="1652905" cy="2499995"/>
            <a:chOff x="8299" y="2452"/>
            <a:chExt cx="2603" cy="3937"/>
          </a:xfrm>
          <a:solidFill>
            <a:srgbClr val="2E75B6"/>
          </a:solidFill>
        </p:grpSpPr>
        <p:sp>
          <p:nvSpPr>
            <p:cNvPr id="29" name="Freeform 8"/>
            <p:cNvSpPr>
              <a:spLocks noEditPoints="1"/>
            </p:cNvSpPr>
            <p:nvPr/>
          </p:nvSpPr>
          <p:spPr bwMode="auto">
            <a:xfrm>
              <a:off x="8299" y="3406"/>
              <a:ext cx="2603" cy="2983"/>
            </a:xfrm>
            <a:custGeom>
              <a:avLst/>
              <a:gdLst>
                <a:gd name="T0" fmla="*/ 572 w 696"/>
                <a:gd name="T1" fmla="*/ 225 h 797"/>
                <a:gd name="T2" fmla="*/ 572 w 696"/>
                <a:gd name="T3" fmla="*/ 673 h 797"/>
                <a:gd name="T4" fmla="*/ 123 w 696"/>
                <a:gd name="T5" fmla="*/ 673 h 797"/>
                <a:gd name="T6" fmla="*/ 123 w 696"/>
                <a:gd name="T7" fmla="*/ 225 h 797"/>
                <a:gd name="T8" fmla="*/ 348 w 696"/>
                <a:gd name="T9" fmla="*/ 0 h 797"/>
                <a:gd name="T10" fmla="*/ 572 w 696"/>
                <a:gd name="T11" fmla="*/ 225 h 797"/>
                <a:gd name="T12" fmla="*/ 334 w 696"/>
                <a:gd name="T13" fmla="*/ 101 h 797"/>
                <a:gd name="T14" fmla="*/ 368 w 696"/>
                <a:gd name="T15" fmla="*/ 101 h 797"/>
                <a:gd name="T16" fmla="*/ 368 w 696"/>
                <a:gd name="T17" fmla="*/ 68 h 797"/>
                <a:gd name="T18" fmla="*/ 334 w 696"/>
                <a:gd name="T19" fmla="*/ 68 h 797"/>
                <a:gd name="T20" fmla="*/ 334 w 696"/>
                <a:gd name="T21" fmla="*/ 101 h 7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6" h="797">
                  <a:moveTo>
                    <a:pt x="572" y="225"/>
                  </a:moveTo>
                  <a:cubicBezTo>
                    <a:pt x="696" y="348"/>
                    <a:pt x="696" y="549"/>
                    <a:pt x="572" y="673"/>
                  </a:cubicBezTo>
                  <a:cubicBezTo>
                    <a:pt x="448" y="797"/>
                    <a:pt x="247" y="797"/>
                    <a:pt x="123" y="673"/>
                  </a:cubicBezTo>
                  <a:cubicBezTo>
                    <a:pt x="0" y="549"/>
                    <a:pt x="0" y="348"/>
                    <a:pt x="123" y="225"/>
                  </a:cubicBezTo>
                  <a:cubicBezTo>
                    <a:pt x="348" y="0"/>
                    <a:pt x="348" y="0"/>
                    <a:pt x="348" y="0"/>
                  </a:cubicBezTo>
                  <a:lnTo>
                    <a:pt x="572" y="225"/>
                  </a:lnTo>
                  <a:close/>
                  <a:moveTo>
                    <a:pt x="334" y="101"/>
                  </a:moveTo>
                  <a:cubicBezTo>
                    <a:pt x="343" y="111"/>
                    <a:pt x="358" y="111"/>
                    <a:pt x="368" y="101"/>
                  </a:cubicBezTo>
                  <a:cubicBezTo>
                    <a:pt x="377" y="92"/>
                    <a:pt x="377" y="77"/>
                    <a:pt x="368" y="68"/>
                  </a:cubicBezTo>
                  <a:cubicBezTo>
                    <a:pt x="359" y="58"/>
                    <a:pt x="343" y="58"/>
                    <a:pt x="334" y="68"/>
                  </a:cubicBezTo>
                  <a:cubicBezTo>
                    <a:pt x="325" y="77"/>
                    <a:pt x="325" y="92"/>
                    <a:pt x="334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8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endParaRPr>
            </a:p>
          </p:txBody>
        </p:sp>
        <p:sp>
          <p:nvSpPr>
            <p:cNvPr id="30" name="Freeform 12"/>
            <p:cNvSpPr/>
            <p:nvPr/>
          </p:nvSpPr>
          <p:spPr bwMode="auto">
            <a:xfrm>
              <a:off x="9233" y="2452"/>
              <a:ext cx="707" cy="1317"/>
            </a:xfrm>
            <a:custGeom>
              <a:avLst/>
              <a:gdLst>
                <a:gd name="T0" fmla="*/ 108 w 189"/>
                <a:gd name="T1" fmla="*/ 335 h 351"/>
                <a:gd name="T2" fmla="*/ 180 w 189"/>
                <a:gd name="T3" fmla="*/ 161 h 351"/>
                <a:gd name="T4" fmla="*/ 129 w 189"/>
                <a:gd name="T5" fmla="*/ 19 h 351"/>
                <a:gd name="T6" fmla="*/ 11 w 189"/>
                <a:gd name="T7" fmla="*/ 90 h 351"/>
                <a:gd name="T8" fmla="*/ 56 w 189"/>
                <a:gd name="T9" fmla="*/ 269 h 351"/>
                <a:gd name="T10" fmla="*/ 80 w 189"/>
                <a:gd name="T11" fmla="*/ 250 h 351"/>
                <a:gd name="T12" fmla="*/ 35 w 189"/>
                <a:gd name="T13" fmla="*/ 119 h 351"/>
                <a:gd name="T14" fmla="*/ 52 w 189"/>
                <a:gd name="T15" fmla="*/ 54 h 351"/>
                <a:gd name="T16" fmla="*/ 124 w 189"/>
                <a:gd name="T17" fmla="*/ 50 h 351"/>
                <a:gd name="T18" fmla="*/ 151 w 189"/>
                <a:gd name="T19" fmla="*/ 184 h 351"/>
                <a:gd name="T20" fmla="*/ 91 w 189"/>
                <a:gd name="T21" fmla="*/ 321 h 351"/>
                <a:gd name="T22" fmla="*/ 108 w 189"/>
                <a:gd name="T23" fmla="*/ 335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9" h="351">
                  <a:moveTo>
                    <a:pt x="108" y="335"/>
                  </a:moveTo>
                  <a:cubicBezTo>
                    <a:pt x="147" y="286"/>
                    <a:pt x="169" y="222"/>
                    <a:pt x="180" y="161"/>
                  </a:cubicBezTo>
                  <a:cubicBezTo>
                    <a:pt x="189" y="110"/>
                    <a:pt x="187" y="40"/>
                    <a:pt x="129" y="19"/>
                  </a:cubicBezTo>
                  <a:cubicBezTo>
                    <a:pt x="75" y="0"/>
                    <a:pt x="21" y="35"/>
                    <a:pt x="11" y="90"/>
                  </a:cubicBezTo>
                  <a:cubicBezTo>
                    <a:pt x="0" y="150"/>
                    <a:pt x="22" y="220"/>
                    <a:pt x="56" y="269"/>
                  </a:cubicBezTo>
                  <a:cubicBezTo>
                    <a:pt x="66" y="283"/>
                    <a:pt x="90" y="266"/>
                    <a:pt x="80" y="250"/>
                  </a:cubicBezTo>
                  <a:cubicBezTo>
                    <a:pt x="56" y="210"/>
                    <a:pt x="38" y="165"/>
                    <a:pt x="35" y="119"/>
                  </a:cubicBezTo>
                  <a:cubicBezTo>
                    <a:pt x="33" y="97"/>
                    <a:pt x="35" y="69"/>
                    <a:pt x="52" y="54"/>
                  </a:cubicBezTo>
                  <a:cubicBezTo>
                    <a:pt x="70" y="37"/>
                    <a:pt x="103" y="41"/>
                    <a:pt x="124" y="50"/>
                  </a:cubicBezTo>
                  <a:cubicBezTo>
                    <a:pt x="170" y="71"/>
                    <a:pt x="159" y="146"/>
                    <a:pt x="151" y="184"/>
                  </a:cubicBezTo>
                  <a:cubicBezTo>
                    <a:pt x="140" y="232"/>
                    <a:pt x="122" y="283"/>
                    <a:pt x="91" y="321"/>
                  </a:cubicBezTo>
                  <a:cubicBezTo>
                    <a:pt x="79" y="336"/>
                    <a:pt x="96" y="351"/>
                    <a:pt x="108" y="3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8528" y="4623"/>
              <a:ext cx="2082" cy="580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dirty="0">
                  <a:ln>
                    <a:noFill/>
                    <a:prstDash val="solid"/>
                  </a:ln>
                  <a:solidFill>
                    <a:schemeClr val="bg1"/>
                  </a:solidFill>
                  <a:effectLst/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+mn-ea"/>
                </a:rPr>
                <a:t>能力目标</a:t>
              </a:r>
              <a:endParaRPr lang="zh-CN" altLang="en-US" dirty="0">
                <a:ln>
                  <a:noFill/>
                  <a:prstDash val="solid"/>
                </a:ln>
                <a:solidFill>
                  <a:schemeClr val="bg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8250555" y="1443990"/>
            <a:ext cx="1652905" cy="2454910"/>
            <a:chOff x="12942" y="2224"/>
            <a:chExt cx="2603" cy="3866"/>
          </a:xfrm>
          <a:solidFill>
            <a:schemeClr val="accent2">
              <a:lumMod val="60000"/>
              <a:lumOff val="40000"/>
            </a:schemeClr>
          </a:solidFill>
        </p:grpSpPr>
        <p:sp>
          <p:nvSpPr>
            <p:cNvPr id="3" name="Freeform 7"/>
            <p:cNvSpPr>
              <a:spLocks noEditPoints="1"/>
            </p:cNvSpPr>
            <p:nvPr/>
          </p:nvSpPr>
          <p:spPr bwMode="auto">
            <a:xfrm>
              <a:off x="12942" y="3110"/>
              <a:ext cx="2603" cy="2980"/>
            </a:xfrm>
            <a:custGeom>
              <a:avLst/>
              <a:gdLst>
                <a:gd name="T0" fmla="*/ 123 w 696"/>
                <a:gd name="T1" fmla="*/ 224 h 796"/>
                <a:gd name="T2" fmla="*/ 123 w 696"/>
                <a:gd name="T3" fmla="*/ 673 h 796"/>
                <a:gd name="T4" fmla="*/ 572 w 696"/>
                <a:gd name="T5" fmla="*/ 673 h 796"/>
                <a:gd name="T6" fmla="*/ 572 w 696"/>
                <a:gd name="T7" fmla="*/ 224 h 796"/>
                <a:gd name="T8" fmla="*/ 348 w 696"/>
                <a:gd name="T9" fmla="*/ 0 h 796"/>
                <a:gd name="T10" fmla="*/ 123 w 696"/>
                <a:gd name="T11" fmla="*/ 224 h 796"/>
                <a:gd name="T12" fmla="*/ 361 w 696"/>
                <a:gd name="T13" fmla="*/ 101 h 796"/>
                <a:gd name="T14" fmla="*/ 328 w 696"/>
                <a:gd name="T15" fmla="*/ 101 h 796"/>
                <a:gd name="T16" fmla="*/ 328 w 696"/>
                <a:gd name="T17" fmla="*/ 67 h 796"/>
                <a:gd name="T18" fmla="*/ 361 w 696"/>
                <a:gd name="T19" fmla="*/ 67 h 796"/>
                <a:gd name="T20" fmla="*/ 361 w 696"/>
                <a:gd name="T21" fmla="*/ 101 h 7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6" h="796">
                  <a:moveTo>
                    <a:pt x="123" y="224"/>
                  </a:moveTo>
                  <a:cubicBezTo>
                    <a:pt x="0" y="348"/>
                    <a:pt x="0" y="549"/>
                    <a:pt x="123" y="673"/>
                  </a:cubicBezTo>
                  <a:cubicBezTo>
                    <a:pt x="247" y="796"/>
                    <a:pt x="448" y="796"/>
                    <a:pt x="572" y="673"/>
                  </a:cubicBezTo>
                  <a:cubicBezTo>
                    <a:pt x="696" y="549"/>
                    <a:pt x="696" y="348"/>
                    <a:pt x="572" y="224"/>
                  </a:cubicBezTo>
                  <a:cubicBezTo>
                    <a:pt x="348" y="0"/>
                    <a:pt x="348" y="0"/>
                    <a:pt x="348" y="0"/>
                  </a:cubicBezTo>
                  <a:lnTo>
                    <a:pt x="123" y="224"/>
                  </a:lnTo>
                  <a:close/>
                  <a:moveTo>
                    <a:pt x="361" y="101"/>
                  </a:moveTo>
                  <a:cubicBezTo>
                    <a:pt x="352" y="110"/>
                    <a:pt x="337" y="110"/>
                    <a:pt x="328" y="101"/>
                  </a:cubicBezTo>
                  <a:cubicBezTo>
                    <a:pt x="318" y="92"/>
                    <a:pt x="318" y="76"/>
                    <a:pt x="328" y="67"/>
                  </a:cubicBezTo>
                  <a:cubicBezTo>
                    <a:pt x="337" y="58"/>
                    <a:pt x="352" y="58"/>
                    <a:pt x="361" y="67"/>
                  </a:cubicBezTo>
                  <a:cubicBezTo>
                    <a:pt x="371" y="76"/>
                    <a:pt x="371" y="92"/>
                    <a:pt x="361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endParaRPr>
            </a:p>
          </p:txBody>
        </p:sp>
        <p:sp>
          <p:nvSpPr>
            <p:cNvPr id="4" name="Freeform 10"/>
            <p:cNvSpPr/>
            <p:nvPr/>
          </p:nvSpPr>
          <p:spPr bwMode="auto">
            <a:xfrm>
              <a:off x="13892" y="2224"/>
              <a:ext cx="703" cy="1313"/>
            </a:xfrm>
            <a:custGeom>
              <a:avLst/>
              <a:gdLst>
                <a:gd name="T0" fmla="*/ 107 w 188"/>
                <a:gd name="T1" fmla="*/ 336 h 351"/>
                <a:gd name="T2" fmla="*/ 179 w 188"/>
                <a:gd name="T3" fmla="*/ 161 h 351"/>
                <a:gd name="T4" fmla="*/ 129 w 188"/>
                <a:gd name="T5" fmla="*/ 20 h 351"/>
                <a:gd name="T6" fmla="*/ 10 w 188"/>
                <a:gd name="T7" fmla="*/ 91 h 351"/>
                <a:gd name="T8" fmla="*/ 61 w 188"/>
                <a:gd name="T9" fmla="*/ 279 h 351"/>
                <a:gd name="T10" fmla="*/ 85 w 188"/>
                <a:gd name="T11" fmla="*/ 260 h 351"/>
                <a:gd name="T12" fmla="*/ 34 w 188"/>
                <a:gd name="T13" fmla="*/ 120 h 351"/>
                <a:gd name="T14" fmla="*/ 51 w 188"/>
                <a:gd name="T15" fmla="*/ 54 h 351"/>
                <a:gd name="T16" fmla="*/ 123 w 188"/>
                <a:gd name="T17" fmla="*/ 51 h 351"/>
                <a:gd name="T18" fmla="*/ 150 w 188"/>
                <a:gd name="T19" fmla="*/ 185 h 351"/>
                <a:gd name="T20" fmla="*/ 90 w 188"/>
                <a:gd name="T21" fmla="*/ 322 h 351"/>
                <a:gd name="T22" fmla="*/ 107 w 188"/>
                <a:gd name="T23" fmla="*/ 336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8" h="351">
                  <a:moveTo>
                    <a:pt x="107" y="336"/>
                  </a:moveTo>
                  <a:cubicBezTo>
                    <a:pt x="146" y="287"/>
                    <a:pt x="168" y="223"/>
                    <a:pt x="179" y="161"/>
                  </a:cubicBezTo>
                  <a:cubicBezTo>
                    <a:pt x="188" y="110"/>
                    <a:pt x="186" y="41"/>
                    <a:pt x="129" y="20"/>
                  </a:cubicBezTo>
                  <a:cubicBezTo>
                    <a:pt x="74" y="0"/>
                    <a:pt x="20" y="36"/>
                    <a:pt x="10" y="91"/>
                  </a:cubicBezTo>
                  <a:cubicBezTo>
                    <a:pt x="0" y="151"/>
                    <a:pt x="26" y="230"/>
                    <a:pt x="61" y="279"/>
                  </a:cubicBezTo>
                  <a:cubicBezTo>
                    <a:pt x="70" y="292"/>
                    <a:pt x="93" y="271"/>
                    <a:pt x="85" y="260"/>
                  </a:cubicBezTo>
                  <a:cubicBezTo>
                    <a:pt x="58" y="222"/>
                    <a:pt x="38" y="166"/>
                    <a:pt x="34" y="120"/>
                  </a:cubicBezTo>
                  <a:cubicBezTo>
                    <a:pt x="32" y="98"/>
                    <a:pt x="34" y="70"/>
                    <a:pt x="51" y="54"/>
                  </a:cubicBezTo>
                  <a:cubicBezTo>
                    <a:pt x="70" y="37"/>
                    <a:pt x="103" y="41"/>
                    <a:pt x="123" y="51"/>
                  </a:cubicBezTo>
                  <a:cubicBezTo>
                    <a:pt x="169" y="71"/>
                    <a:pt x="158" y="146"/>
                    <a:pt x="150" y="185"/>
                  </a:cubicBezTo>
                  <a:cubicBezTo>
                    <a:pt x="140" y="232"/>
                    <a:pt x="121" y="283"/>
                    <a:pt x="90" y="322"/>
                  </a:cubicBezTo>
                  <a:cubicBezTo>
                    <a:pt x="78" y="337"/>
                    <a:pt x="95" y="351"/>
                    <a:pt x="107" y="3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13238" y="4471"/>
              <a:ext cx="2144" cy="580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dirty="0">
                  <a:ln>
                    <a:noFill/>
                    <a:prstDash val="solid"/>
                  </a:ln>
                  <a:solidFill>
                    <a:schemeClr val="bg1"/>
                  </a:solidFill>
                  <a:effectLst/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+mn-ea"/>
                </a:rPr>
                <a:t>素质目标</a:t>
              </a:r>
              <a:endParaRPr lang="zh-CN" altLang="en-US" dirty="0">
                <a:ln>
                  <a:noFill/>
                  <a:prstDash val="solid"/>
                </a:ln>
                <a:solidFill>
                  <a:schemeClr val="bg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endParaRPr>
            </a:p>
          </p:txBody>
        </p:sp>
      </p:grpSp>
      <p:sp>
        <p:nvSpPr>
          <p:cNvPr id="23" name="Title 6"/>
          <p:cNvSpPr txBox="1"/>
          <p:nvPr>
            <p:custDataLst>
              <p:tags r:id="rId1"/>
            </p:custDataLst>
          </p:nvPr>
        </p:nvSpPr>
        <p:spPr>
          <a:xfrm>
            <a:off x="193942" y="58649"/>
            <a:ext cx="1863090" cy="53403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sz="30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学习</a:t>
            </a:r>
            <a:r>
              <a:rPr sz="30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目标</a:t>
            </a:r>
            <a:endParaRPr sz="3000" b="1" spc="388" dirty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1" name="文本框 22"/>
          <p:cNvSpPr txBox="1"/>
          <p:nvPr/>
        </p:nvSpPr>
        <p:spPr>
          <a:xfrm flipH="1">
            <a:off x="302260" y="3991610"/>
            <a:ext cx="3918585" cy="2908300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noAutofit/>
          </a:bodyPr>
          <a:lstStyle/>
          <a:p>
            <a:pPr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1.</a:t>
            </a:r>
            <a:r>
              <a:rPr lang="zh-CN" altLang="en-US" sz="1200" dirty="0" smtClean="0"/>
              <a:t>掌握感觉器的组成和主要功能；眼球壁各层的位置、分部及主要形态结构；房水的产生部位及循环途径；晶状体、玻璃体的位置及形态结构；前庭蜗器的组成和分部，鼓膜的位置、形态及分部。</a:t>
            </a:r>
            <a:endParaRPr lang="zh-CN" altLang="en-US" sz="1200" dirty="0" smtClean="0"/>
          </a:p>
          <a:p>
            <a:pPr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2.</a:t>
            </a:r>
            <a:r>
              <a:rPr lang="zh-CN" altLang="en-US" sz="1200" dirty="0" smtClean="0"/>
              <a:t>熟悉眼底的形态结构；眼睑、结膜和泪器的位置及分部；耳郭的形态；中耳的位置及三块听小骨的名称及连结；内耳迷路的组成、分部及主要形态结构。</a:t>
            </a:r>
            <a:endParaRPr lang="zh-CN" altLang="en-US" sz="1200" dirty="0" smtClean="0"/>
          </a:p>
          <a:p>
            <a:pPr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3.</a:t>
            </a:r>
            <a:r>
              <a:rPr lang="zh-CN" altLang="en-US" sz="1200" dirty="0" smtClean="0"/>
              <a:t>了解眼球外肌的名称、位置和作用；眼的血管；声音传导路径；外耳道的组成及弯曲；咽鼓管的位置和通向；鼓室各壁、乳突窦及乳突小房的位置。</a:t>
            </a:r>
            <a:endParaRPr lang="zh-CN" altLang="en-US" sz="1200" dirty="0" smtClean="0"/>
          </a:p>
        </p:txBody>
      </p:sp>
      <p:sp>
        <p:nvSpPr>
          <p:cNvPr id="5" name="文本框 22"/>
          <p:cNvSpPr txBox="1"/>
          <p:nvPr/>
        </p:nvSpPr>
        <p:spPr>
          <a:xfrm flipH="1">
            <a:off x="5078730" y="4088765"/>
            <a:ext cx="2378710" cy="1418590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1.</a:t>
            </a:r>
            <a:r>
              <a:rPr lang="zh-CN" altLang="en-US" sz="1200" dirty="0" smtClean="0"/>
              <a:t>能够准确识别感觉器的主要结构。</a:t>
            </a:r>
            <a:endParaRPr lang="zh-CN" altLang="en-US" sz="1200" dirty="0" smtClean="0"/>
          </a:p>
          <a:p>
            <a:pPr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2.</a:t>
            </a:r>
            <a:r>
              <a:rPr lang="zh-CN" altLang="en-US" sz="1200" dirty="0" smtClean="0"/>
              <a:t>具备在标本或模型上识别感觉器结构的能力。</a:t>
            </a:r>
            <a:endParaRPr lang="zh-CN" altLang="en-US" sz="1200" dirty="0" smtClean="0"/>
          </a:p>
          <a:p>
            <a:pPr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3.</a:t>
            </a:r>
            <a:r>
              <a:rPr lang="zh-CN" altLang="en-US" sz="1200" dirty="0" smtClean="0"/>
              <a:t>能够运用所学知识分析相关的医学病例。</a:t>
            </a:r>
            <a:endParaRPr lang="zh-CN" altLang="en-US" sz="1200" dirty="0" smtClean="0"/>
          </a:p>
        </p:txBody>
      </p:sp>
      <p:sp>
        <p:nvSpPr>
          <p:cNvPr id="6" name="文本框 22"/>
          <p:cNvSpPr txBox="1"/>
          <p:nvPr/>
        </p:nvSpPr>
        <p:spPr>
          <a:xfrm flipH="1">
            <a:off x="8249920" y="4088765"/>
            <a:ext cx="2578100" cy="1639570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>
                <a:sym typeface="+mn-ea"/>
              </a:rPr>
              <a:t>1.</a:t>
            </a:r>
            <a:r>
              <a:rPr lang="zh-CN" altLang="en-US" sz="1200" dirty="0" smtClean="0">
                <a:sym typeface="+mn-ea"/>
              </a:rPr>
              <a:t>通过对感觉器结构与功能的学习，使学生意识到感觉器官对我们</a:t>
            </a:r>
            <a:endParaRPr lang="zh-CN" altLang="en-US" sz="1200" dirty="0" smtClean="0">
              <a:sym typeface="+mn-ea"/>
            </a:endParaRPr>
          </a:p>
          <a:p>
            <a:pPr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00" dirty="0" smtClean="0">
                <a:sym typeface="+mn-ea"/>
              </a:rPr>
              <a:t>了解周围环境的重要性。</a:t>
            </a:r>
            <a:endParaRPr lang="zh-CN" altLang="en-US" sz="1200" dirty="0" smtClean="0">
              <a:sym typeface="+mn-ea"/>
            </a:endParaRPr>
          </a:p>
          <a:p>
            <a:pPr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>
                <a:sym typeface="+mn-ea"/>
              </a:rPr>
              <a:t>2.</a:t>
            </a:r>
            <a:r>
              <a:rPr lang="zh-CN" altLang="en-US" sz="1200" dirty="0" smtClean="0">
                <a:sym typeface="+mn-ea"/>
              </a:rPr>
              <a:t>引导学生认识人体器官对生存的意义，培养学生珍爱生命、敬畏生命的意识，树立守护健康的职业观念。</a:t>
            </a:r>
            <a:endParaRPr lang="zh-CN" altLang="en-US" sz="1200" dirty="0" smtClean="0">
              <a:sym typeface="+mn-ea"/>
            </a:endParaRPr>
          </a:p>
        </p:txBody>
      </p:sp>
      <p:cxnSp>
        <p:nvCxnSpPr>
          <p:cNvPr id="14" name="直接连接符 13"/>
          <p:cNvCxnSpPr/>
          <p:nvPr/>
        </p:nvCxnSpPr>
        <p:spPr>
          <a:xfrm flipV="1">
            <a:off x="4426585" y="4248150"/>
            <a:ext cx="9525" cy="2097405"/>
          </a:xfrm>
          <a:prstGeom prst="line">
            <a:avLst/>
          </a:prstGeom>
          <a:ln w="28575" cmpd="sng">
            <a:solidFill>
              <a:srgbClr val="ED796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7957820" y="4194810"/>
            <a:ext cx="9525" cy="2097405"/>
          </a:xfrm>
          <a:prstGeom prst="line">
            <a:avLst/>
          </a:prstGeom>
          <a:ln w="28575" cmpd="sng">
            <a:solidFill>
              <a:srgbClr val="ED796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1" grpId="0" bldLvl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54803" y="238442"/>
            <a:ext cx="10564260" cy="554354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061210" y="1529715"/>
            <a:ext cx="8069580" cy="230695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72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任务一　</a:t>
            </a:r>
            <a:endParaRPr lang="zh-CN" altLang="en-US" sz="72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  <a:p>
            <a:pPr algn="ctr"/>
            <a:r>
              <a:rPr lang="zh-CN" altLang="en-US" sz="72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视器</a:t>
            </a:r>
            <a:endParaRPr lang="zh-CN" altLang="en-US" sz="72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080770" y="593090"/>
            <a:ext cx="3954780" cy="41052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pPr algn="l"/>
            <a:r>
              <a:rPr lang="en-US" altLang="zh-CN" sz="2000" dirty="0">
                <a:latin typeface="Arial" panose="020B0604020202020204" pitchFamily="34" charset="0"/>
                <a:sym typeface="+mn-ea"/>
              </a:rPr>
              <a:t>       </a:t>
            </a:r>
            <a:r>
              <a:rPr lang="zh-CN" altLang="en-US" sz="2000" dirty="0">
                <a:latin typeface="Arial" panose="020B0604020202020204" pitchFamily="34" charset="0"/>
                <a:sym typeface="+mn-ea"/>
              </a:rPr>
              <a:t>视器又称为眼，由眼球及眼副器两部分组成。</a:t>
            </a:r>
            <a:endParaRPr lang="zh-CN" altLang="en-US" sz="2000" dirty="0">
              <a:latin typeface="Arial" panose="020B0604020202020204" pitchFamily="34" charset="0"/>
              <a:sym typeface="+mn-ea"/>
            </a:endParaRPr>
          </a:p>
          <a:p>
            <a:pPr algn="l"/>
            <a:endParaRPr lang="zh-CN" altLang="en-US" sz="2000" dirty="0">
              <a:latin typeface="Arial" panose="020B0604020202020204" pitchFamily="34" charset="0"/>
              <a:sym typeface="+mn-ea"/>
            </a:endParaRPr>
          </a:p>
          <a:p>
            <a:pPr algn="l"/>
            <a:r>
              <a:rPr lang="zh-CN" altLang="en-US" sz="2000" b="1" dirty="0">
                <a:latin typeface="Arial" panose="020B0604020202020204" pitchFamily="34" charset="0"/>
                <a:sym typeface="+mn-ea"/>
              </a:rPr>
              <a:t>一、眼球</a:t>
            </a:r>
            <a:endParaRPr lang="zh-CN" altLang="en-US" sz="2000" b="1" dirty="0">
              <a:latin typeface="Arial" panose="020B0604020202020204" pitchFamily="34" charset="0"/>
              <a:sym typeface="+mn-ea"/>
            </a:endParaRPr>
          </a:p>
          <a:p>
            <a:pPr algn="l"/>
            <a:r>
              <a:rPr lang="en-US" altLang="zh-CN" sz="2000" dirty="0">
                <a:latin typeface="Arial" panose="020B0604020202020204" pitchFamily="34" charset="0"/>
                <a:sym typeface="+mn-ea"/>
              </a:rPr>
              <a:t>       </a:t>
            </a:r>
            <a:r>
              <a:rPr lang="zh-CN" altLang="en-US" sz="2000" dirty="0">
                <a:latin typeface="Arial" panose="020B0604020202020204" pitchFamily="34" charset="0"/>
                <a:sym typeface="+mn-ea"/>
              </a:rPr>
              <a:t>眼球为视器的主要部分，近似球形，位于眶内，其后方借视神经连于间脑。眼球由眼球壁及眼球内容物组成。</a:t>
            </a:r>
            <a:endParaRPr lang="zh-CN" altLang="en-US" sz="2000" dirty="0">
              <a:latin typeface="Arial" panose="020B0604020202020204" pitchFamily="34" charset="0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5883275" y="901065"/>
            <a:ext cx="5545455" cy="436245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194" y="1715770"/>
            <a:ext cx="10870565" cy="425767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77431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一、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视器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-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眼球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31140" y="991235"/>
            <a:ext cx="6085840" cy="40830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r>
              <a:rPr lang="en-US" altLang="zh-CN" sz="2400" dirty="0">
                <a:latin typeface="Calibri" panose="020F0502020204030204" pitchFamily="34" charset="0"/>
                <a:sym typeface="+mn-ea"/>
              </a:rPr>
              <a:t> </a:t>
            </a:r>
            <a:r>
              <a:rPr lang="en-US" altLang="zh-CN" sz="2400" dirty="0">
                <a:latin typeface="Arial" panose="020B0604020202020204" pitchFamily="34" charset="0"/>
                <a:sym typeface="+mn-ea"/>
              </a:rPr>
              <a:t>(</a:t>
            </a:r>
            <a:r>
              <a:rPr lang="zh-CN" altLang="zh-CN" sz="2400" dirty="0">
                <a:latin typeface="Arial" panose="020B0604020202020204" pitchFamily="34" charset="0"/>
                <a:sym typeface="+mn-ea"/>
              </a:rPr>
              <a:t>一</a:t>
            </a:r>
            <a:r>
              <a:rPr lang="en-US" altLang="zh-CN" sz="2400" dirty="0">
                <a:latin typeface="Arial" panose="020B0604020202020204" pitchFamily="34" charset="0"/>
                <a:sym typeface="+mn-ea"/>
              </a:rPr>
              <a:t>)</a:t>
            </a:r>
            <a:r>
              <a:rPr lang="zh-CN" altLang="en-US" sz="2400" dirty="0">
                <a:latin typeface="Arial" panose="020B0604020202020204" pitchFamily="34" charset="0"/>
                <a:sym typeface="+mn-ea"/>
              </a:rPr>
              <a:t>眼球壁</a:t>
            </a:r>
            <a:endParaRPr lang="zh-CN" altLang="en-US" sz="2400" dirty="0">
              <a:latin typeface="Arial" panose="020B0604020202020204" pitchFamily="34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19810" y="2064385"/>
            <a:ext cx="10408285" cy="310832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zh-CN" altLang="en-US" sz="2000" dirty="0">
                <a:latin typeface="Calibri" panose="020F0502020204030204" pitchFamily="34" charset="0"/>
                <a:sym typeface="+mn-ea"/>
              </a:rPr>
              <a:t>眼球壁由外向内依次为外膜、中膜和内膜 3 层。</a:t>
            </a:r>
            <a:endParaRPr lang="zh-CN" altLang="en-US" sz="2000" dirty="0">
              <a:latin typeface="Calibri" panose="020F0502020204030204" pitchFamily="34" charset="0"/>
              <a:sym typeface="+mn-ea"/>
            </a:endParaRPr>
          </a:p>
          <a:p>
            <a:r>
              <a:rPr lang="zh-CN" altLang="en-US" sz="2000" dirty="0">
                <a:latin typeface="Calibri" panose="020F0502020204030204" pitchFamily="34" charset="0"/>
                <a:sym typeface="+mn-ea"/>
              </a:rPr>
              <a:t>1. 外膜　外膜又称为纤维膜，由致密结缔组织构成，厚而坚韧，具有维持眼球外形和保护眼球内容物的作用。外膜可分为角膜和巩膜两部分。</a:t>
            </a:r>
            <a:endParaRPr lang="zh-CN" altLang="en-US" sz="2000" dirty="0">
              <a:latin typeface="Calibri" panose="020F0502020204030204" pitchFamily="34" charset="0"/>
              <a:sym typeface="+mn-ea"/>
            </a:endParaRPr>
          </a:p>
          <a:p>
            <a:r>
              <a:rPr lang="zh-CN" altLang="en-US" sz="2000" dirty="0">
                <a:latin typeface="Calibri" panose="020F0502020204030204" pitchFamily="34" charset="0"/>
                <a:sym typeface="+mn-ea"/>
              </a:rPr>
              <a:t>（1）角膜：占纤维膜的前 1/6，无色、透明、略向前凸，有折光作用。角膜无血管，但有丰富的感觉神经末梢，感觉敏锐，当角膜发生病变时，疼痛剧烈。</a:t>
            </a:r>
            <a:endParaRPr lang="zh-CN" altLang="en-US" sz="2000" dirty="0">
              <a:latin typeface="Calibri" panose="020F0502020204030204" pitchFamily="34" charset="0"/>
              <a:sym typeface="+mn-ea"/>
            </a:endParaRPr>
          </a:p>
          <a:p>
            <a:r>
              <a:rPr lang="zh-CN" altLang="en-US" sz="2000" dirty="0">
                <a:latin typeface="Calibri" panose="020F0502020204030204" pitchFamily="34" charset="0"/>
                <a:sym typeface="+mn-ea"/>
              </a:rPr>
              <a:t>（2）巩膜：占纤维膜的后 5/6，乳白色，不透明。在角膜与巩膜交界处的深部有一个环形的小管，称为巩膜静脉窦。</a:t>
            </a:r>
            <a:endParaRPr lang="zh-CN" altLang="en-US" sz="2000" dirty="0">
              <a:latin typeface="Calibri" panose="020F0502020204030204" pitchFamily="34" charset="0"/>
              <a:sym typeface="+mn-ea"/>
            </a:endParaRPr>
          </a:p>
          <a:p>
            <a:endParaRPr lang="zh-CN" altLang="en-US" sz="2000" dirty="0">
              <a:latin typeface="Calibri" panose="020F0502020204030204" pitchFamily="34" charset="0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194" y="1715770"/>
            <a:ext cx="10870565" cy="425767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77431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</a:t>
            </a:r>
            <a:r>
              <a:rPr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</a:t>
            </a:r>
            <a:r>
              <a:rPr lang="zh-CN" altLang="en-US" sz="2800" b="1" spc="388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视器</a:t>
            </a:r>
            <a:r>
              <a:rPr altLang="zh-CN" sz="2800" b="1" spc="388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-</a:t>
            </a:r>
            <a:r>
              <a:rPr lang="zh-CN" altLang="en-US" sz="2800" b="1" spc="388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眼球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39165" y="2049780"/>
            <a:ext cx="10284460" cy="34766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>
              <a:buFont typeface="Calibri" panose="020F0502020204030204" pitchFamily="34" charset="0"/>
              <a:buNone/>
            </a:pPr>
            <a:r>
              <a:rPr lang="en-US" altLang="zh-CN" sz="2000" dirty="0">
                <a:latin typeface="Calibri" panose="020F0502020204030204" pitchFamily="34" charset="0"/>
                <a:sym typeface="+mn-ea"/>
              </a:rPr>
              <a:t>2. </a:t>
            </a:r>
            <a:r>
              <a:rPr lang="zh-CN" altLang="en-US" sz="2000" dirty="0">
                <a:latin typeface="Calibri" panose="020F0502020204030204" pitchFamily="34" charset="0"/>
                <a:sym typeface="+mn-ea"/>
              </a:rPr>
              <a:t>中膜　中膜又称为血管膜，含有丰富的血管和色素细胞，呈棕黑色。中膜自前向后依次分为虹膜、睫状体和脉络膜</a:t>
            </a:r>
            <a:r>
              <a:rPr lang="en-US" altLang="zh-CN" sz="2000" dirty="0">
                <a:latin typeface="Calibri" panose="020F0502020204030204" pitchFamily="34" charset="0"/>
                <a:sym typeface="+mn-ea"/>
              </a:rPr>
              <a:t> 3 </a:t>
            </a:r>
            <a:r>
              <a:rPr lang="zh-CN" altLang="en-US" sz="2000" dirty="0">
                <a:latin typeface="Calibri" panose="020F0502020204030204" pitchFamily="34" charset="0"/>
                <a:sym typeface="+mn-ea"/>
              </a:rPr>
              <a:t>部分。</a:t>
            </a:r>
            <a:endParaRPr lang="zh-CN" altLang="en-US" sz="2000" dirty="0">
              <a:latin typeface="Calibri" panose="020F0502020204030204" pitchFamily="34" charset="0"/>
              <a:sym typeface="+mn-ea"/>
            </a:endParaRPr>
          </a:p>
          <a:p>
            <a:pPr indent="0">
              <a:buFont typeface="Calibri" panose="020F0502020204030204" pitchFamily="34" charset="0"/>
              <a:buNone/>
            </a:pPr>
            <a:r>
              <a:rPr lang="zh-CN" altLang="en-US" sz="2000" dirty="0">
                <a:latin typeface="Calibri" panose="020F0502020204030204" pitchFamily="34" charset="0"/>
                <a:sym typeface="+mn-ea"/>
              </a:rPr>
              <a:t>（</a:t>
            </a:r>
            <a:r>
              <a:rPr lang="en-US" altLang="zh-CN" sz="2000" dirty="0">
                <a:latin typeface="Calibri" panose="020F0502020204030204" pitchFamily="34" charset="0"/>
                <a:sym typeface="+mn-ea"/>
              </a:rPr>
              <a:t>1</a:t>
            </a:r>
            <a:r>
              <a:rPr lang="zh-CN" altLang="en-US" sz="2000" dirty="0">
                <a:latin typeface="Calibri" panose="020F0502020204030204" pitchFamily="34" charset="0"/>
                <a:sym typeface="+mn-ea"/>
              </a:rPr>
              <a:t>）虹膜：位于角膜后方，呈圆盘状，中央有一圆孔，称为瞳孔。虹膜内有两种不同排列方向的平滑肌：一种在瞳孔周围呈环行排列，称为瞳孔括约肌，收缩时使瞳孔缩小；另一种呈放射状排列，称为瞳孔开大肌，收缩时使瞳孔开大。</a:t>
            </a:r>
            <a:endParaRPr lang="zh-CN" altLang="en-US" sz="2000" dirty="0">
              <a:latin typeface="Calibri" panose="020F0502020204030204" pitchFamily="34" charset="0"/>
              <a:sym typeface="+mn-ea"/>
            </a:endParaRPr>
          </a:p>
          <a:p>
            <a:pPr indent="0">
              <a:buFont typeface="Calibri" panose="020F0502020204030204" pitchFamily="34" charset="0"/>
              <a:buNone/>
            </a:pPr>
            <a:r>
              <a:rPr lang="zh-CN" altLang="en-US" sz="2000" dirty="0">
                <a:latin typeface="Calibri" panose="020F0502020204030204" pitchFamily="34" charset="0"/>
                <a:sym typeface="+mn-ea"/>
              </a:rPr>
              <a:t>（</a:t>
            </a:r>
            <a:r>
              <a:rPr lang="en-US" altLang="zh-CN" sz="2000" dirty="0">
                <a:latin typeface="Calibri" panose="020F0502020204030204" pitchFamily="34" charset="0"/>
                <a:sym typeface="+mn-ea"/>
              </a:rPr>
              <a:t>2</a:t>
            </a:r>
            <a:r>
              <a:rPr lang="zh-CN" altLang="en-US" sz="2000" dirty="0">
                <a:latin typeface="Calibri" panose="020F0502020204030204" pitchFamily="34" charset="0"/>
                <a:sym typeface="+mn-ea"/>
              </a:rPr>
              <a:t>）睫状体：中膜增厚的部分，位于虹膜的外后方。睫状体前部的突</a:t>
            </a:r>
            <a:endParaRPr lang="zh-CN" altLang="en-US" sz="2000" dirty="0">
              <a:latin typeface="Calibri" panose="020F0502020204030204" pitchFamily="34" charset="0"/>
              <a:sym typeface="+mn-ea"/>
            </a:endParaRPr>
          </a:p>
          <a:p>
            <a:pPr indent="0">
              <a:buFont typeface="Calibri" panose="020F0502020204030204" pitchFamily="34" charset="0"/>
              <a:buNone/>
            </a:pPr>
            <a:r>
              <a:rPr lang="zh-CN" altLang="en-US" sz="2000" dirty="0">
                <a:latin typeface="Calibri" panose="020F0502020204030204" pitchFamily="34" charset="0"/>
                <a:sym typeface="+mn-ea"/>
              </a:rPr>
              <a:t>起发出细丝状的睫状小带与晶状体相连。睫状体内有平滑肌，称为睫状肌，</a:t>
            </a:r>
            <a:endParaRPr lang="zh-CN" altLang="en-US" sz="2000" dirty="0">
              <a:latin typeface="Calibri" panose="020F0502020204030204" pitchFamily="34" charset="0"/>
              <a:sym typeface="+mn-ea"/>
            </a:endParaRPr>
          </a:p>
          <a:p>
            <a:pPr indent="0">
              <a:buFont typeface="Calibri" panose="020F0502020204030204" pitchFamily="34" charset="0"/>
              <a:buNone/>
            </a:pPr>
            <a:r>
              <a:rPr lang="zh-CN" altLang="en-US" sz="2000" dirty="0">
                <a:latin typeface="Calibri" panose="020F0502020204030204" pitchFamily="34" charset="0"/>
                <a:sym typeface="+mn-ea"/>
              </a:rPr>
              <a:t>该肌收缩与舒张，牵动睫状小带紧张或松弛，以调节晶状体的曲度。</a:t>
            </a:r>
            <a:endParaRPr lang="zh-CN" altLang="en-US" sz="2000" dirty="0">
              <a:latin typeface="Calibri" panose="020F0502020204030204" pitchFamily="34" charset="0"/>
              <a:sym typeface="+mn-ea"/>
            </a:endParaRPr>
          </a:p>
          <a:p>
            <a:pPr indent="0">
              <a:buFont typeface="Calibri" panose="020F0502020204030204" pitchFamily="34" charset="0"/>
              <a:buNone/>
            </a:pPr>
            <a:r>
              <a:rPr lang="zh-CN" altLang="en-US" sz="2000" dirty="0">
                <a:latin typeface="Calibri" panose="020F0502020204030204" pitchFamily="34" charset="0"/>
                <a:sym typeface="+mn-ea"/>
              </a:rPr>
              <a:t>（</a:t>
            </a:r>
            <a:r>
              <a:rPr lang="en-US" altLang="zh-CN" sz="2000" dirty="0">
                <a:latin typeface="Calibri" panose="020F0502020204030204" pitchFamily="34" charset="0"/>
                <a:sym typeface="+mn-ea"/>
              </a:rPr>
              <a:t>3</a:t>
            </a:r>
            <a:r>
              <a:rPr lang="zh-CN" altLang="en-US" sz="2000" dirty="0">
                <a:latin typeface="Calibri" panose="020F0502020204030204" pitchFamily="34" charset="0"/>
                <a:sym typeface="+mn-ea"/>
              </a:rPr>
              <a:t>）脉络膜：占中膜的后</a:t>
            </a:r>
            <a:r>
              <a:rPr lang="en-US" altLang="zh-CN" sz="2000" dirty="0">
                <a:latin typeface="Calibri" panose="020F0502020204030204" pitchFamily="34" charset="0"/>
                <a:sym typeface="+mn-ea"/>
              </a:rPr>
              <a:t> 2/3</a:t>
            </a:r>
            <a:r>
              <a:rPr lang="zh-CN" altLang="en-US" sz="2000" dirty="0">
                <a:latin typeface="Calibri" panose="020F0502020204030204" pitchFamily="34" charset="0"/>
                <a:sym typeface="+mn-ea"/>
              </a:rPr>
              <a:t>，衬于巩膜的内面，内有丰富的血管和色</a:t>
            </a:r>
            <a:endParaRPr lang="zh-CN" altLang="en-US" sz="2000" dirty="0">
              <a:latin typeface="Calibri" panose="020F0502020204030204" pitchFamily="34" charset="0"/>
              <a:sym typeface="+mn-ea"/>
            </a:endParaRPr>
          </a:p>
          <a:p>
            <a:pPr indent="0">
              <a:buFont typeface="Calibri" panose="020F0502020204030204" pitchFamily="34" charset="0"/>
              <a:buNone/>
            </a:pPr>
            <a:r>
              <a:rPr lang="zh-CN" altLang="en-US" sz="2000" dirty="0">
                <a:latin typeface="Calibri" panose="020F0502020204030204" pitchFamily="34" charset="0"/>
                <a:sym typeface="+mn-ea"/>
              </a:rPr>
              <a:t>素细胞，具有营养眼球和吸收眼内分散光线的作用。</a:t>
            </a:r>
            <a:endParaRPr lang="zh-CN" altLang="en-US" sz="2000" dirty="0">
              <a:latin typeface="Calibri" panose="020F0502020204030204" pitchFamily="34" charset="0"/>
              <a:sym typeface="+mn-ea"/>
            </a:endParaRPr>
          </a:p>
          <a:p>
            <a:pPr indent="0">
              <a:buFont typeface="Calibri" panose="020F0502020204030204" pitchFamily="34" charset="0"/>
              <a:buNone/>
            </a:pPr>
            <a:r>
              <a:rPr lang="zh-CN" altLang="en-US" sz="2000" dirty="0">
                <a:latin typeface="Calibri" panose="020F0502020204030204" pitchFamily="34" charset="0"/>
                <a:sym typeface="+mn-ea"/>
              </a:rPr>
              <a:t> </a:t>
            </a:r>
            <a:endParaRPr lang="zh-CN" altLang="en-US" sz="2000" dirty="0">
              <a:latin typeface="Calibri" panose="020F0502020204030204" pitchFamily="34" charset="0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194" y="1715770"/>
            <a:ext cx="10870565" cy="425767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77431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</a:t>
            </a:r>
            <a:r>
              <a:rPr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</a:t>
            </a:r>
            <a:r>
              <a:rPr lang="zh-CN" altLang="en-US" sz="2800" b="1" spc="388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视器</a:t>
            </a:r>
            <a:r>
              <a:rPr altLang="zh-CN" sz="2800" b="1" spc="388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-</a:t>
            </a:r>
            <a:r>
              <a:rPr lang="zh-CN" altLang="en-US" sz="2800" b="1" spc="388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眼球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39165" y="2049780"/>
            <a:ext cx="5520690" cy="381000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indent="0">
              <a:buFont typeface="Calibri" panose="020F0502020204030204" pitchFamily="34" charset="0"/>
              <a:buNone/>
            </a:pPr>
            <a:r>
              <a:rPr lang="en-US" altLang="zh-CN" dirty="0">
                <a:latin typeface="Calibri" panose="020F0502020204030204" pitchFamily="34" charset="0"/>
                <a:sym typeface="+mn-ea"/>
              </a:rPr>
              <a:t>3. </a:t>
            </a:r>
            <a:r>
              <a:rPr lang="zh-CN" altLang="en-US" dirty="0">
                <a:latin typeface="Calibri" panose="020F0502020204030204" pitchFamily="34" charset="0"/>
                <a:sym typeface="+mn-ea"/>
              </a:rPr>
              <a:t>内膜　内膜又称视网膜，衬于中膜的内面。在视网膜后部有一呈白色的圆形隆起，称为视神经盘，又称为视神经乳头，是视神经起始处，此处无感光作用，称为盲点。在视神经盘颞侧约</a:t>
            </a:r>
            <a:r>
              <a:rPr lang="en-US" altLang="zh-CN" dirty="0">
                <a:latin typeface="Calibri" panose="020F0502020204030204" pitchFamily="34" charset="0"/>
                <a:sym typeface="+mn-ea"/>
              </a:rPr>
              <a:t>3.5mm</a:t>
            </a:r>
            <a:r>
              <a:rPr lang="zh-CN" altLang="en-US" dirty="0">
                <a:latin typeface="Calibri" panose="020F0502020204030204" pitchFamily="34" charset="0"/>
                <a:sym typeface="+mn-ea"/>
              </a:rPr>
              <a:t>处，有一黄色区域，称为黄斑。黄斑中央凹陷处称为中央凹，是感光、辨色最敏锐的部位。 </a:t>
            </a:r>
            <a:endParaRPr lang="zh-CN" altLang="en-US" dirty="0">
              <a:latin typeface="Calibri" panose="020F0502020204030204" pitchFamily="34" charset="0"/>
              <a:sym typeface="+mn-ea"/>
            </a:endParaRPr>
          </a:p>
          <a:p>
            <a:pPr indent="0">
              <a:buFont typeface="Calibri" panose="020F0502020204030204" pitchFamily="34" charset="0"/>
              <a:buNone/>
            </a:pPr>
            <a:r>
              <a:rPr lang="zh-CN" altLang="en-US" dirty="0">
                <a:solidFill>
                  <a:srgbClr val="FF0000"/>
                </a:solidFill>
                <a:latin typeface="Calibri" panose="020F0502020204030204" pitchFamily="34" charset="0"/>
                <a:sym typeface="+mn-ea"/>
              </a:rPr>
              <a:t>视网膜</a:t>
            </a:r>
            <a:r>
              <a:rPr lang="zh-CN" altLang="en-US" dirty="0">
                <a:latin typeface="Calibri" panose="020F0502020204030204" pitchFamily="34" charset="0"/>
                <a:sym typeface="+mn-ea"/>
              </a:rPr>
              <a:t>的结构分为内、外两层。内层为神经层，由</a:t>
            </a:r>
            <a:r>
              <a:rPr lang="en-US" altLang="zh-CN" dirty="0">
                <a:latin typeface="Calibri" panose="020F0502020204030204" pitchFamily="34" charset="0"/>
                <a:sym typeface="+mn-ea"/>
              </a:rPr>
              <a:t> 3 </a:t>
            </a:r>
            <a:r>
              <a:rPr lang="zh-CN" altLang="en-US" dirty="0">
                <a:latin typeface="Calibri" panose="020F0502020204030204" pitchFamily="34" charset="0"/>
                <a:sym typeface="+mn-ea"/>
              </a:rPr>
              <a:t>层神经细胞组成，由外向内依次是视细胞、双极细胞和节细胞。视细胞是感光细胞，分为视锥细胞和视杆细胞两种。视锥细胞可感受强光并能辨别颜色；视杆细胞只能感受弱光，不能辨别颜色。外层为色素层，为单层上皮，细胞内含有黑色素，黑色素能吸收光线，可保护视细胞免受强光的刺激。</a:t>
            </a:r>
            <a:endParaRPr lang="zh-CN" altLang="en-US" dirty="0">
              <a:latin typeface="Calibri" panose="020F0502020204030204" pitchFamily="34" charset="0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601460" y="1830070"/>
            <a:ext cx="4850765" cy="40290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1"/>
  <p:tag name="KSO_WM_UNIT_LAYERLEVEL" val="1"/>
  <p:tag name="KSO_WM_TAG_VERSION" val="1.0"/>
  <p:tag name="KSO_WM_BEAUTIFY_FLAG" val="#wm#"/>
  <p:tag name="KSO_WM_UNIT_TYPE" val="i"/>
  <p:tag name="KSO_WM_UNIT_INDEX" val="1"/>
</p:tagLst>
</file>

<file path=ppt/tags/tag10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12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3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15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17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2"/>
  <p:tag name="KSO_WM_UNIT_ID" val="diagram20208717_1*i*12"/>
  <p:tag name="KSO_WM_TEMPLATE_CATEGORY" val="diagram"/>
  <p:tag name="KSO_WM_TEMPLATE_INDEX" val="20208717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31fc41685f8c46588fa01973dc68d4aa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f75326a4082b40ed9a2e282625b9d69b&quot;,&quot;X&quot;:{&quot;Pos&quot;:1},&quot;Y&quot;:{&quot;Pos&quot;:1}}}"/>
  <p:tag name="KSO_WM_CHIP_GROUPID" val="5ef1707e5bb2a422ac9a2b53"/>
  <p:tag name="KSO_WM_CHIP_XID" val="5ef1707e5bb2a422ac9a2b54"/>
  <p:tag name="KSO_WM_UNIT_FILL_FORE_SCHEMECOLOR_INDEX_BRIGHTNESS" val="0"/>
  <p:tag name="KSO_WM_UNIT_FILL_FORE_SCHEMECOLOR_INDEX" val="14"/>
  <p:tag name="KSO_WM_UNIT_FILL_TYPE" val="1"/>
  <p:tag name="KSO_WM_UNIT_LINE_FORE_SCHEMECOLOR_INDEX_BRIGHTNESS" val="-0.25"/>
  <p:tag name="KSO_WM_UNIT_LINE_FORE_SCHEMECOLOR_INDEX" val="15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VALUE" val="720"/>
  <p:tag name="KSO_WM_TEMPLATE_ASSEMBLE_XID" val="5ef55431ea5a3ac527a189d5"/>
  <p:tag name="KSO_WM_TEMPLATE_ASSEMBLE_GROUPID" val="5ef55431ea5a3ac527a189d5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4"/>
  <p:tag name="KSO_WM_UNIT_ID" val="diagram20208717_1*i*14"/>
  <p:tag name="KSO_WM_TEMPLATE_CATEGORY" val="diagram"/>
  <p:tag name="KSO_WM_TEMPLATE_INDEX" val="20208717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da31bb77c3af45319950aec8de41b9e7"/>
  <p:tag name="KSO_WM_UNIT_DECORATE_INFO" val="{&quot;DecorateInfoH&quot;:{&quot;IsAbs&quot;:true},&quot;DecorateInfoW&quot;:{&quot;IsAbs&quot;:true},&quot;DecorateInfoX&quot;:{&quot;IsAbs&quot;:true,&quot;Pos&quot;:0},&quot;DecorateInfoY&quot;:{&quot;IsAbs&quot;:true,&quot;Pos&quot;:0},&quot;ReferentInfo&quot;:{&quot;Id&quot;:&quot;31fc41685f8c46588fa01973dc68d4aa&quot;,&quot;X&quot;:{&quot;Pos&quot;:0},&quot;Y&quot;:{&quot;Pos&quot;:0}}}"/>
  <p:tag name="KSO_WM_CHIP_GROUPID" val="5ef1707e5bb2a422ac9a2b53"/>
  <p:tag name="KSO_WM_CHIP_XID" val="5ef1707e5bb2a422ac9a2b54"/>
  <p:tag name="KSO_WM_UNIT_FILL_FORE_SCHEMECOLOR_INDEX_BRIGHTNESS" val="0"/>
  <p:tag name="KSO_WM_UNIT_FILL_FORE_SCHEMECOLOR_INDEX" val="5"/>
  <p:tag name="KSO_WM_UNIT_FILL_TYPE" val="1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VALUE" val="1"/>
  <p:tag name="KSO_WM_TEMPLATE_ASSEMBLE_XID" val="5ef55431ea5a3ac527a189d5"/>
  <p:tag name="KSO_WM_TEMPLATE_ASSEMBLE_GROUPID" val="5ef55431ea5a3ac527a189d5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4"/>
  <p:tag name="KSO_WM_UNIT_LAYERLEVEL" val="1"/>
  <p:tag name="KSO_WM_TAG_VERSION" val="1.0"/>
  <p:tag name="KSO_WM_BEAUTIFY_FLAG" val="#wm#"/>
  <p:tag name="KSO_WM_UNIT_TYPE" val="i"/>
  <p:tag name="KSO_WM_UNIT_INDEX" val="4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3"/>
  <p:tag name="KSO_WM_UNIT_ID" val="diagram20208717_1*i*13"/>
  <p:tag name="KSO_WM_TEMPLATE_CATEGORY" val="diagram"/>
  <p:tag name="KSO_WM_TEMPLATE_INDEX" val="20208717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a68f6e85c711403590fcc87af10ad891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2},&quot;ReferentInfo&quot;:{&quot;Id&quot;:&quot;31fc41685f8c46588fa01973dc68d4aa&quot;,&quot;X&quot;:{&quot;Pos&quot;:2},&quot;Y&quot;:{&quot;Pos&quot;:2}}}"/>
  <p:tag name="KSO_WM_CHIP_GROUPID" val="5ef1707e5bb2a422ac9a2b53"/>
  <p:tag name="KSO_WM_CHIP_XID" val="5ef1707e5bb2a422ac9a2b54"/>
  <p:tag name="KSO_WM_UNIT_FILL_FORE_SCHEMECOLOR_INDEX_BRIGHTNESS" val="0"/>
  <p:tag name="KSO_WM_UNIT_FILL_FORE_SCHEMECOLOR_INDEX" val="5"/>
  <p:tag name="KSO_WM_UNIT_FILL_TYPE" val="1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VALUE" val="1"/>
  <p:tag name="KSO_WM_TEMPLATE_ASSEMBLE_XID" val="5ef55431ea5a3ac527a189d5"/>
  <p:tag name="KSO_WM_TEMPLATE_ASSEMBLE_GROUPID" val="5ef55431ea5a3ac527a189d5"/>
</p:tagLst>
</file>

<file path=ppt/tags/tag21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2"/>
  <p:tag name="KSO_WM_UNIT_ID" val="diagram20208717_1*i*12"/>
  <p:tag name="KSO_WM_TEMPLATE_CATEGORY" val="diagram"/>
  <p:tag name="KSO_WM_TEMPLATE_INDEX" val="20208717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31fc41685f8c46588fa01973dc68d4aa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f75326a4082b40ed9a2e282625b9d69b&quot;,&quot;X&quot;:{&quot;Pos&quot;:1},&quot;Y&quot;:{&quot;Pos&quot;:1}}}"/>
  <p:tag name="KSO_WM_CHIP_GROUPID" val="5ef1707e5bb2a422ac9a2b53"/>
  <p:tag name="KSO_WM_CHIP_XID" val="5ef1707e5bb2a422ac9a2b54"/>
  <p:tag name="KSO_WM_UNIT_FILL_FORE_SCHEMECOLOR_INDEX_BRIGHTNESS" val="0"/>
  <p:tag name="KSO_WM_UNIT_FILL_FORE_SCHEMECOLOR_INDEX" val="14"/>
  <p:tag name="KSO_WM_UNIT_FILL_TYPE" val="1"/>
  <p:tag name="KSO_WM_UNIT_LINE_FORE_SCHEMECOLOR_INDEX_BRIGHTNESS" val="-0.25"/>
  <p:tag name="KSO_WM_UNIT_LINE_FORE_SCHEMECOLOR_INDEX" val="15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VALUE" val="720"/>
  <p:tag name="KSO_WM_TEMPLATE_ASSEMBLE_XID" val="5ef55431ea5a3ac527a189d5"/>
  <p:tag name="KSO_WM_TEMPLATE_ASSEMBLE_GROUPID" val="5ef55431ea5a3ac527a189d5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4"/>
  <p:tag name="KSO_WM_UNIT_ID" val="diagram20208717_1*i*14"/>
  <p:tag name="KSO_WM_TEMPLATE_CATEGORY" val="diagram"/>
  <p:tag name="KSO_WM_TEMPLATE_INDEX" val="20208717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da31bb77c3af45319950aec8de41b9e7"/>
  <p:tag name="KSO_WM_UNIT_DECORATE_INFO" val="{&quot;DecorateInfoH&quot;:{&quot;IsAbs&quot;:true},&quot;DecorateInfoW&quot;:{&quot;IsAbs&quot;:true},&quot;DecorateInfoX&quot;:{&quot;IsAbs&quot;:true,&quot;Pos&quot;:0},&quot;DecorateInfoY&quot;:{&quot;IsAbs&quot;:true,&quot;Pos&quot;:0},&quot;ReferentInfo&quot;:{&quot;Id&quot;:&quot;31fc41685f8c46588fa01973dc68d4aa&quot;,&quot;X&quot;:{&quot;Pos&quot;:0},&quot;Y&quot;:{&quot;Pos&quot;:0}}}"/>
  <p:tag name="KSO_WM_CHIP_GROUPID" val="5ef1707e5bb2a422ac9a2b53"/>
  <p:tag name="KSO_WM_CHIP_XID" val="5ef1707e5bb2a422ac9a2b54"/>
  <p:tag name="KSO_WM_UNIT_FILL_FORE_SCHEMECOLOR_INDEX_BRIGHTNESS" val="0"/>
  <p:tag name="KSO_WM_UNIT_FILL_FORE_SCHEMECOLOR_INDEX" val="5"/>
  <p:tag name="KSO_WM_UNIT_FILL_TYPE" val="1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VALUE" val="1"/>
  <p:tag name="KSO_WM_TEMPLATE_ASSEMBLE_XID" val="5ef55431ea5a3ac527a189d5"/>
  <p:tag name="KSO_WM_TEMPLATE_ASSEMBLE_GROUPID" val="5ef55431ea5a3ac527a189d5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3"/>
  <p:tag name="KSO_WM_UNIT_ID" val="diagram20208717_1*i*13"/>
  <p:tag name="KSO_WM_TEMPLATE_CATEGORY" val="diagram"/>
  <p:tag name="KSO_WM_TEMPLATE_INDEX" val="20208717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a68f6e85c711403590fcc87af10ad891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2},&quot;ReferentInfo&quot;:{&quot;Id&quot;:&quot;31fc41685f8c46588fa01973dc68d4aa&quot;,&quot;X&quot;:{&quot;Pos&quot;:2},&quot;Y&quot;:{&quot;Pos&quot;:2}}}"/>
  <p:tag name="KSO_WM_CHIP_GROUPID" val="5ef1707e5bb2a422ac9a2b53"/>
  <p:tag name="KSO_WM_CHIP_XID" val="5ef1707e5bb2a422ac9a2b54"/>
  <p:tag name="KSO_WM_UNIT_FILL_FORE_SCHEMECOLOR_INDEX_BRIGHTNESS" val="0"/>
  <p:tag name="KSO_WM_UNIT_FILL_FORE_SCHEMECOLOR_INDEX" val="5"/>
  <p:tag name="KSO_WM_UNIT_FILL_TYPE" val="1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VALUE" val="1"/>
  <p:tag name="KSO_WM_TEMPLATE_ASSEMBLE_XID" val="5ef55431ea5a3ac527a189d5"/>
  <p:tag name="KSO_WM_TEMPLATE_ASSEMBLE_GROUPID" val="5ef55431ea5a3ac527a189d5"/>
</p:tagLst>
</file>

<file path=ppt/tags/tag25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2"/>
  <p:tag name="KSO_WM_UNIT_ID" val="diagram20208717_1*i*12"/>
  <p:tag name="KSO_WM_TEMPLATE_CATEGORY" val="diagram"/>
  <p:tag name="KSO_WM_TEMPLATE_INDEX" val="20208717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31fc41685f8c46588fa01973dc68d4aa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f75326a4082b40ed9a2e282625b9d69b&quot;,&quot;X&quot;:{&quot;Pos&quot;:1},&quot;Y&quot;:{&quot;Pos&quot;:1}}}"/>
  <p:tag name="KSO_WM_CHIP_GROUPID" val="5ef1707e5bb2a422ac9a2b53"/>
  <p:tag name="KSO_WM_CHIP_XID" val="5ef1707e5bb2a422ac9a2b54"/>
  <p:tag name="KSO_WM_UNIT_FILL_FORE_SCHEMECOLOR_INDEX_BRIGHTNESS" val="0"/>
  <p:tag name="KSO_WM_UNIT_FILL_FORE_SCHEMECOLOR_INDEX" val="14"/>
  <p:tag name="KSO_WM_UNIT_FILL_TYPE" val="1"/>
  <p:tag name="KSO_WM_UNIT_LINE_FORE_SCHEMECOLOR_INDEX_BRIGHTNESS" val="-0.25"/>
  <p:tag name="KSO_WM_UNIT_LINE_FORE_SCHEMECOLOR_INDEX" val="15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VALUE" val="720"/>
  <p:tag name="KSO_WM_TEMPLATE_ASSEMBLE_XID" val="5ef55431ea5a3ac527a189d5"/>
  <p:tag name="KSO_WM_TEMPLATE_ASSEMBLE_GROUPID" val="5ef55431ea5a3ac527a189d5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4"/>
  <p:tag name="KSO_WM_UNIT_ID" val="diagram20208717_1*i*14"/>
  <p:tag name="KSO_WM_TEMPLATE_CATEGORY" val="diagram"/>
  <p:tag name="KSO_WM_TEMPLATE_INDEX" val="20208717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da31bb77c3af45319950aec8de41b9e7"/>
  <p:tag name="KSO_WM_UNIT_DECORATE_INFO" val="{&quot;DecorateInfoH&quot;:{&quot;IsAbs&quot;:true},&quot;DecorateInfoW&quot;:{&quot;IsAbs&quot;:true},&quot;DecorateInfoX&quot;:{&quot;IsAbs&quot;:true,&quot;Pos&quot;:0},&quot;DecorateInfoY&quot;:{&quot;IsAbs&quot;:true,&quot;Pos&quot;:0},&quot;ReferentInfo&quot;:{&quot;Id&quot;:&quot;31fc41685f8c46588fa01973dc68d4aa&quot;,&quot;X&quot;:{&quot;Pos&quot;:0},&quot;Y&quot;:{&quot;Pos&quot;:0}}}"/>
  <p:tag name="KSO_WM_CHIP_GROUPID" val="5ef1707e5bb2a422ac9a2b53"/>
  <p:tag name="KSO_WM_CHIP_XID" val="5ef1707e5bb2a422ac9a2b54"/>
  <p:tag name="KSO_WM_UNIT_FILL_FORE_SCHEMECOLOR_INDEX_BRIGHTNESS" val="0"/>
  <p:tag name="KSO_WM_UNIT_FILL_FORE_SCHEMECOLOR_INDEX" val="5"/>
  <p:tag name="KSO_WM_UNIT_FILL_TYPE" val="1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VALUE" val="1"/>
  <p:tag name="KSO_WM_TEMPLATE_ASSEMBLE_XID" val="5ef55431ea5a3ac527a189d5"/>
  <p:tag name="KSO_WM_TEMPLATE_ASSEMBLE_GROUPID" val="5ef55431ea5a3ac527a189d5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3"/>
  <p:tag name="KSO_WM_UNIT_ID" val="diagram20208717_1*i*13"/>
  <p:tag name="KSO_WM_TEMPLATE_CATEGORY" val="diagram"/>
  <p:tag name="KSO_WM_TEMPLATE_INDEX" val="20208717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a68f6e85c711403590fcc87af10ad891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2},&quot;ReferentInfo&quot;:{&quot;Id&quot;:&quot;31fc41685f8c46588fa01973dc68d4aa&quot;,&quot;X&quot;:{&quot;Pos&quot;:2},&quot;Y&quot;:{&quot;Pos&quot;:2}}}"/>
  <p:tag name="KSO_WM_CHIP_GROUPID" val="5ef1707e5bb2a422ac9a2b53"/>
  <p:tag name="KSO_WM_CHIP_XID" val="5ef1707e5bb2a422ac9a2b54"/>
  <p:tag name="KSO_WM_UNIT_FILL_FORE_SCHEMECOLOR_INDEX_BRIGHTNESS" val="0"/>
  <p:tag name="KSO_WM_UNIT_FILL_FORE_SCHEMECOLOR_INDEX" val="5"/>
  <p:tag name="KSO_WM_UNIT_FILL_TYPE" val="1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VALUE" val="1"/>
  <p:tag name="KSO_WM_TEMPLATE_ASSEMBLE_XID" val="5ef55431ea5a3ac527a189d5"/>
  <p:tag name="KSO_WM_TEMPLATE_ASSEMBLE_GROUPID" val="5ef55431ea5a3ac527a189d5"/>
</p:tagLst>
</file>

<file path=ppt/tags/tag29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5"/>
  <p:tag name="KSO_WM_UNIT_LAYERLEVEL" val="1"/>
  <p:tag name="KSO_WM_TAG_VERSION" val="1.0"/>
  <p:tag name="KSO_WM_BEAUTIFY_FLAG" val="#wm#"/>
  <p:tag name="KSO_WM_UNIT_TYPE" val="i"/>
  <p:tag name="KSO_WM_UNIT_INDEX" val="5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2"/>
  <p:tag name="KSO_WM_UNIT_ID" val="diagram20208717_1*i*12"/>
  <p:tag name="KSO_WM_TEMPLATE_CATEGORY" val="diagram"/>
  <p:tag name="KSO_WM_TEMPLATE_INDEX" val="20208717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31fc41685f8c46588fa01973dc68d4aa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f75326a4082b40ed9a2e282625b9d69b&quot;,&quot;X&quot;:{&quot;Pos&quot;:1},&quot;Y&quot;:{&quot;Pos&quot;:1}}}"/>
  <p:tag name="KSO_WM_CHIP_GROUPID" val="5ef1707e5bb2a422ac9a2b53"/>
  <p:tag name="KSO_WM_CHIP_XID" val="5ef1707e5bb2a422ac9a2b54"/>
  <p:tag name="KSO_WM_UNIT_FILL_FORE_SCHEMECOLOR_INDEX_BRIGHTNESS" val="0"/>
  <p:tag name="KSO_WM_UNIT_FILL_FORE_SCHEMECOLOR_INDEX" val="14"/>
  <p:tag name="KSO_WM_UNIT_FILL_TYPE" val="1"/>
  <p:tag name="KSO_WM_UNIT_LINE_FORE_SCHEMECOLOR_INDEX_BRIGHTNESS" val="-0.25"/>
  <p:tag name="KSO_WM_UNIT_LINE_FORE_SCHEMECOLOR_INDEX" val="15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VALUE" val="720"/>
  <p:tag name="KSO_WM_TEMPLATE_ASSEMBLE_XID" val="5ef55431ea5a3ac527a189d5"/>
  <p:tag name="KSO_WM_TEMPLATE_ASSEMBLE_GROUPID" val="5ef55431ea5a3ac527a189d5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4"/>
  <p:tag name="KSO_WM_UNIT_ID" val="diagram20208717_1*i*14"/>
  <p:tag name="KSO_WM_TEMPLATE_CATEGORY" val="diagram"/>
  <p:tag name="KSO_WM_TEMPLATE_INDEX" val="20208717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da31bb77c3af45319950aec8de41b9e7"/>
  <p:tag name="KSO_WM_UNIT_DECORATE_INFO" val="{&quot;DecorateInfoH&quot;:{&quot;IsAbs&quot;:true},&quot;DecorateInfoW&quot;:{&quot;IsAbs&quot;:true},&quot;DecorateInfoX&quot;:{&quot;IsAbs&quot;:true,&quot;Pos&quot;:0},&quot;DecorateInfoY&quot;:{&quot;IsAbs&quot;:true,&quot;Pos&quot;:0},&quot;ReferentInfo&quot;:{&quot;Id&quot;:&quot;31fc41685f8c46588fa01973dc68d4aa&quot;,&quot;X&quot;:{&quot;Pos&quot;:0},&quot;Y&quot;:{&quot;Pos&quot;:0}}}"/>
  <p:tag name="KSO_WM_CHIP_GROUPID" val="5ef1707e5bb2a422ac9a2b53"/>
  <p:tag name="KSO_WM_CHIP_XID" val="5ef1707e5bb2a422ac9a2b54"/>
  <p:tag name="KSO_WM_UNIT_FILL_FORE_SCHEMECOLOR_INDEX_BRIGHTNESS" val="0"/>
  <p:tag name="KSO_WM_UNIT_FILL_FORE_SCHEMECOLOR_INDEX" val="5"/>
  <p:tag name="KSO_WM_UNIT_FILL_TYPE" val="1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VALUE" val="1"/>
  <p:tag name="KSO_WM_TEMPLATE_ASSEMBLE_XID" val="5ef55431ea5a3ac527a189d5"/>
  <p:tag name="KSO_WM_TEMPLATE_ASSEMBLE_GROUPID" val="5ef55431ea5a3ac527a189d5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3"/>
  <p:tag name="KSO_WM_UNIT_ID" val="diagram20208717_1*i*13"/>
  <p:tag name="KSO_WM_TEMPLATE_CATEGORY" val="diagram"/>
  <p:tag name="KSO_WM_TEMPLATE_INDEX" val="20208717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a68f6e85c711403590fcc87af10ad891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2},&quot;ReferentInfo&quot;:{&quot;Id&quot;:&quot;31fc41685f8c46588fa01973dc68d4aa&quot;,&quot;X&quot;:{&quot;Pos&quot;:2},&quot;Y&quot;:{&quot;Pos&quot;:2}}}"/>
  <p:tag name="KSO_WM_CHIP_GROUPID" val="5ef1707e5bb2a422ac9a2b53"/>
  <p:tag name="KSO_WM_CHIP_XID" val="5ef1707e5bb2a422ac9a2b54"/>
  <p:tag name="KSO_WM_UNIT_FILL_FORE_SCHEMECOLOR_INDEX_BRIGHTNESS" val="0"/>
  <p:tag name="KSO_WM_UNIT_FILL_FORE_SCHEMECOLOR_INDEX" val="5"/>
  <p:tag name="KSO_WM_UNIT_FILL_TYPE" val="1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VALUE" val="1"/>
  <p:tag name="KSO_WM_TEMPLATE_ASSEMBLE_XID" val="5ef55431ea5a3ac527a189d5"/>
  <p:tag name="KSO_WM_TEMPLATE_ASSEMBLE_GROUPID" val="5ef55431ea5a3ac527a189d5"/>
</p:tagLst>
</file>

<file path=ppt/tags/tag33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2"/>
  <p:tag name="KSO_WM_UNIT_ID" val="diagram20208717_1*i*12"/>
  <p:tag name="KSO_WM_TEMPLATE_CATEGORY" val="diagram"/>
  <p:tag name="KSO_WM_TEMPLATE_INDEX" val="20208717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31fc41685f8c46588fa01973dc68d4aa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f75326a4082b40ed9a2e282625b9d69b&quot;,&quot;X&quot;:{&quot;Pos&quot;:1},&quot;Y&quot;:{&quot;Pos&quot;:1}}}"/>
  <p:tag name="KSO_WM_CHIP_GROUPID" val="5ef1707e5bb2a422ac9a2b53"/>
  <p:tag name="KSO_WM_CHIP_XID" val="5ef1707e5bb2a422ac9a2b54"/>
  <p:tag name="KSO_WM_UNIT_FILL_FORE_SCHEMECOLOR_INDEX_BRIGHTNESS" val="0"/>
  <p:tag name="KSO_WM_UNIT_FILL_FORE_SCHEMECOLOR_INDEX" val="14"/>
  <p:tag name="KSO_WM_UNIT_FILL_TYPE" val="1"/>
  <p:tag name="KSO_WM_UNIT_LINE_FORE_SCHEMECOLOR_INDEX_BRIGHTNESS" val="-0.25"/>
  <p:tag name="KSO_WM_UNIT_LINE_FORE_SCHEMECOLOR_INDEX" val="15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VALUE" val="720"/>
  <p:tag name="KSO_WM_TEMPLATE_ASSEMBLE_XID" val="5ef55431ea5a3ac527a189d5"/>
  <p:tag name="KSO_WM_TEMPLATE_ASSEMBLE_GROUPID" val="5ef55431ea5a3ac527a189d5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4"/>
  <p:tag name="KSO_WM_UNIT_ID" val="diagram20208717_1*i*14"/>
  <p:tag name="KSO_WM_TEMPLATE_CATEGORY" val="diagram"/>
  <p:tag name="KSO_WM_TEMPLATE_INDEX" val="20208717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da31bb77c3af45319950aec8de41b9e7"/>
  <p:tag name="KSO_WM_UNIT_DECORATE_INFO" val="{&quot;DecorateInfoH&quot;:{&quot;IsAbs&quot;:true},&quot;DecorateInfoW&quot;:{&quot;IsAbs&quot;:true},&quot;DecorateInfoX&quot;:{&quot;IsAbs&quot;:true,&quot;Pos&quot;:0},&quot;DecorateInfoY&quot;:{&quot;IsAbs&quot;:true,&quot;Pos&quot;:0},&quot;ReferentInfo&quot;:{&quot;Id&quot;:&quot;31fc41685f8c46588fa01973dc68d4aa&quot;,&quot;X&quot;:{&quot;Pos&quot;:0},&quot;Y&quot;:{&quot;Pos&quot;:0}}}"/>
  <p:tag name="KSO_WM_CHIP_GROUPID" val="5ef1707e5bb2a422ac9a2b53"/>
  <p:tag name="KSO_WM_CHIP_XID" val="5ef1707e5bb2a422ac9a2b54"/>
  <p:tag name="KSO_WM_UNIT_FILL_FORE_SCHEMECOLOR_INDEX_BRIGHTNESS" val="0"/>
  <p:tag name="KSO_WM_UNIT_FILL_FORE_SCHEMECOLOR_INDEX" val="5"/>
  <p:tag name="KSO_WM_UNIT_FILL_TYPE" val="1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VALUE" val="1"/>
  <p:tag name="KSO_WM_TEMPLATE_ASSEMBLE_XID" val="5ef55431ea5a3ac527a189d5"/>
  <p:tag name="KSO_WM_TEMPLATE_ASSEMBLE_GROUPID" val="5ef55431ea5a3ac527a189d5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3"/>
  <p:tag name="KSO_WM_UNIT_ID" val="diagram20208717_1*i*13"/>
  <p:tag name="KSO_WM_TEMPLATE_CATEGORY" val="diagram"/>
  <p:tag name="KSO_WM_TEMPLATE_INDEX" val="20208717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a68f6e85c711403590fcc87af10ad891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2},&quot;ReferentInfo&quot;:{&quot;Id&quot;:&quot;31fc41685f8c46588fa01973dc68d4aa&quot;,&quot;X&quot;:{&quot;Pos&quot;:2},&quot;Y&quot;:{&quot;Pos&quot;:2}}}"/>
  <p:tag name="KSO_WM_CHIP_GROUPID" val="5ef1707e5bb2a422ac9a2b53"/>
  <p:tag name="KSO_WM_CHIP_XID" val="5ef1707e5bb2a422ac9a2b54"/>
  <p:tag name="KSO_WM_UNIT_FILL_FORE_SCHEMECOLOR_INDEX_BRIGHTNESS" val="0"/>
  <p:tag name="KSO_WM_UNIT_FILL_FORE_SCHEMECOLOR_INDEX" val="5"/>
  <p:tag name="KSO_WM_UNIT_FILL_TYPE" val="1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VALUE" val="1"/>
  <p:tag name="KSO_WM_TEMPLATE_ASSEMBLE_XID" val="5ef55431ea5a3ac527a189d5"/>
  <p:tag name="KSO_WM_TEMPLATE_ASSEMBLE_GROUPID" val="5ef55431ea5a3ac527a189d5"/>
</p:tagLst>
</file>

<file path=ppt/tags/tag37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2"/>
  <p:tag name="KSO_WM_UNIT_ID" val="diagram20208717_1*i*12"/>
  <p:tag name="KSO_WM_TEMPLATE_CATEGORY" val="diagram"/>
  <p:tag name="KSO_WM_TEMPLATE_INDEX" val="20208717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31fc41685f8c46588fa01973dc68d4aa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f75326a4082b40ed9a2e282625b9d69b&quot;,&quot;X&quot;:{&quot;Pos&quot;:1},&quot;Y&quot;:{&quot;Pos&quot;:1}}}"/>
  <p:tag name="KSO_WM_CHIP_GROUPID" val="5ef1707e5bb2a422ac9a2b53"/>
  <p:tag name="KSO_WM_CHIP_XID" val="5ef1707e5bb2a422ac9a2b54"/>
  <p:tag name="KSO_WM_UNIT_FILL_FORE_SCHEMECOLOR_INDEX_BRIGHTNESS" val="0"/>
  <p:tag name="KSO_WM_UNIT_FILL_FORE_SCHEMECOLOR_INDEX" val="14"/>
  <p:tag name="KSO_WM_UNIT_FILL_TYPE" val="1"/>
  <p:tag name="KSO_WM_UNIT_LINE_FORE_SCHEMECOLOR_INDEX_BRIGHTNESS" val="-0.25"/>
  <p:tag name="KSO_WM_UNIT_LINE_FORE_SCHEMECOLOR_INDEX" val="15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VALUE" val="720"/>
  <p:tag name="KSO_WM_TEMPLATE_ASSEMBLE_XID" val="5ef55431ea5a3ac527a189d5"/>
  <p:tag name="KSO_WM_TEMPLATE_ASSEMBLE_GROUPID" val="5ef55431ea5a3ac527a189d5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4"/>
  <p:tag name="KSO_WM_UNIT_ID" val="diagram20208717_1*i*14"/>
  <p:tag name="KSO_WM_TEMPLATE_CATEGORY" val="diagram"/>
  <p:tag name="KSO_WM_TEMPLATE_INDEX" val="20208717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da31bb77c3af45319950aec8de41b9e7"/>
  <p:tag name="KSO_WM_UNIT_DECORATE_INFO" val="{&quot;DecorateInfoH&quot;:{&quot;IsAbs&quot;:true},&quot;DecorateInfoW&quot;:{&quot;IsAbs&quot;:true},&quot;DecorateInfoX&quot;:{&quot;IsAbs&quot;:true,&quot;Pos&quot;:0},&quot;DecorateInfoY&quot;:{&quot;IsAbs&quot;:true,&quot;Pos&quot;:0},&quot;ReferentInfo&quot;:{&quot;Id&quot;:&quot;31fc41685f8c46588fa01973dc68d4aa&quot;,&quot;X&quot;:{&quot;Pos&quot;:0},&quot;Y&quot;:{&quot;Pos&quot;:0}}}"/>
  <p:tag name="KSO_WM_CHIP_GROUPID" val="5ef1707e5bb2a422ac9a2b53"/>
  <p:tag name="KSO_WM_CHIP_XID" val="5ef1707e5bb2a422ac9a2b54"/>
  <p:tag name="KSO_WM_UNIT_FILL_FORE_SCHEMECOLOR_INDEX_BRIGHTNESS" val="0"/>
  <p:tag name="KSO_WM_UNIT_FILL_FORE_SCHEMECOLOR_INDEX" val="5"/>
  <p:tag name="KSO_WM_UNIT_FILL_TYPE" val="1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VALUE" val="1"/>
  <p:tag name="KSO_WM_TEMPLATE_ASSEMBLE_XID" val="5ef55431ea5a3ac527a189d5"/>
  <p:tag name="KSO_WM_TEMPLATE_ASSEMBLE_GROUPID" val="5ef55431ea5a3ac527a189d5"/>
</p:tagLst>
</file>

<file path=ppt/tags/tag4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3"/>
  <p:tag name="KSO_WM_UNIT_ID" val="diagram20208717_1*i*13"/>
  <p:tag name="KSO_WM_TEMPLATE_CATEGORY" val="diagram"/>
  <p:tag name="KSO_WM_TEMPLATE_INDEX" val="20208717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a68f6e85c711403590fcc87af10ad891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2},&quot;ReferentInfo&quot;:{&quot;Id&quot;:&quot;31fc41685f8c46588fa01973dc68d4aa&quot;,&quot;X&quot;:{&quot;Pos&quot;:2},&quot;Y&quot;:{&quot;Pos&quot;:2}}}"/>
  <p:tag name="KSO_WM_CHIP_GROUPID" val="5ef1707e5bb2a422ac9a2b53"/>
  <p:tag name="KSO_WM_CHIP_XID" val="5ef1707e5bb2a422ac9a2b54"/>
  <p:tag name="KSO_WM_UNIT_FILL_FORE_SCHEMECOLOR_INDEX_BRIGHTNESS" val="0"/>
  <p:tag name="KSO_WM_UNIT_FILL_FORE_SCHEMECOLOR_INDEX" val="5"/>
  <p:tag name="KSO_WM_UNIT_FILL_TYPE" val="1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VALUE" val="1"/>
  <p:tag name="KSO_WM_TEMPLATE_ASSEMBLE_XID" val="5ef55431ea5a3ac527a189d5"/>
  <p:tag name="KSO_WM_TEMPLATE_ASSEMBLE_GROUPID" val="5ef55431ea5a3ac527a189d5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42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44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46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48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50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52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54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56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58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6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60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62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64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8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黑体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黑体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黑体"/>
        <a:font script="Hebr" typeface="黑体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黑体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黑体"/>
        <a:ea typeface=""/>
        <a:cs typeface=""/>
        <a:font script="Jpan" typeface="游ゴシック Light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黑体"/>
        <a:ea typeface=""/>
        <a:cs typeface=""/>
        <a:font script="Jpan" typeface="游ゴシック"/>
        <a:font script="Hang" typeface="맑은 고딕"/>
        <a:font script="Hans" typeface="黑体"/>
        <a:font script="Hant" typeface="新細明體"/>
        <a:font script="Arab" typeface="黑体"/>
        <a:font script="Hebr" typeface="黑体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黑体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黑体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黑体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黑体"/>
        <a:font script="Hebr" typeface="黑体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黑体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黑体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黑体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黑体"/>
        <a:font script="Hebr" typeface="黑体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黑体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4635</Words>
  <Application>WPS 演示</Application>
  <PresentationFormat>自定义</PresentationFormat>
  <Paragraphs>286</Paragraphs>
  <Slides>33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33</vt:i4>
      </vt:variant>
    </vt:vector>
  </HeadingPairs>
  <TitlesOfParts>
    <vt:vector size="47" baseType="lpstr">
      <vt:lpstr>Arial</vt:lpstr>
      <vt:lpstr>宋体</vt:lpstr>
      <vt:lpstr>Wingdings</vt:lpstr>
      <vt:lpstr>黑体</vt:lpstr>
      <vt:lpstr>微软雅黑</vt:lpstr>
      <vt:lpstr>华文细黑</vt:lpstr>
      <vt:lpstr>字魂70号-灵悦黑体</vt:lpstr>
      <vt:lpstr>Segoe UI</vt:lpstr>
      <vt:lpstr>隶书</vt:lpstr>
      <vt:lpstr>Calibri</vt:lpstr>
      <vt:lpstr>Times New Roman</vt:lpstr>
      <vt:lpstr>Arial Unicode MS</vt:lpstr>
      <vt:lpstr>Office 主题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baby</dc:creator>
  <cp:lastModifiedBy>嘟嘟</cp:lastModifiedBy>
  <cp:revision>252</cp:revision>
  <dcterms:created xsi:type="dcterms:W3CDTF">2019-11-11T13:37:00Z</dcterms:created>
  <dcterms:modified xsi:type="dcterms:W3CDTF">2025-10-09T03:05:40Z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2052-12.1.0.21171</vt:lpwstr>
  </property>
  <property fmtid="{D5CDD505-2E9C-101B-9397-08002B2CF9AE}" pid="3" name="ICV">
    <vt:lpwstr>547172F66F2B4DF398C8119DF8292B20_13</vt:lpwstr>
  </property>
</Properties>
</file>